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55" r:id="rId1"/>
  </p:sldMasterIdLst>
  <p:sldIdLst>
    <p:sldId id="256" r:id="rId2"/>
    <p:sldId id="258" r:id="rId3"/>
    <p:sldId id="259" r:id="rId4"/>
    <p:sldId id="274" r:id="rId5"/>
    <p:sldId id="271" r:id="rId6"/>
    <p:sldId id="263" r:id="rId7"/>
    <p:sldId id="272" r:id="rId8"/>
    <p:sldId id="265" r:id="rId9"/>
    <p:sldId id="273" r:id="rId10"/>
    <p:sldId id="270" r:id="rId11"/>
    <p:sldId id="276" r:id="rId12"/>
    <p:sldId id="280" r:id="rId13"/>
    <p:sldId id="277" r:id="rId14"/>
    <p:sldId id="278" r:id="rId15"/>
    <p:sldId id="279" r:id="rId16"/>
    <p:sldId id="283" r:id="rId17"/>
    <p:sldId id="282" r:id="rId18"/>
    <p:sldId id="285" r:id="rId19"/>
    <p:sldId id="261" r:id="rId20"/>
    <p:sldId id="268" r:id="rId21"/>
  </p:sldIdLst>
  <p:sldSz cx="9144000" cy="5143500" type="screen16x9"/>
  <p:notesSz cx="9144000" cy="51435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03" d="100"/>
          <a:sy n="103" d="100"/>
        </p:scale>
        <p:origin x="154" y="7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3CA5FD-DA52-4499-AEB7-4B1BAE9F5F95}" type="doc">
      <dgm:prSet loTypeId="urn:microsoft.com/office/officeart/2005/8/layout/process4" loCatId="process" qsTypeId="urn:microsoft.com/office/officeart/2005/8/quickstyle/simple1" qsCatId="simple" csTypeId="urn:microsoft.com/office/officeart/2005/8/colors/accent6_2" csCatId="accent6"/>
      <dgm:spPr/>
      <dgm:t>
        <a:bodyPr/>
        <a:lstStyle/>
        <a:p>
          <a:endParaRPr lang="en-US"/>
        </a:p>
      </dgm:t>
    </dgm:pt>
    <dgm:pt modelId="{BC02FC7F-65F8-4256-9256-3BB195224124}">
      <dgm:prSet/>
      <dgm:spPr/>
      <dgm:t>
        <a:bodyPr/>
        <a:lstStyle/>
        <a:p>
          <a:r>
            <a:rPr lang="en-US"/>
            <a:t>Data Collection</a:t>
          </a:r>
        </a:p>
      </dgm:t>
    </dgm:pt>
    <dgm:pt modelId="{1F8D42B2-3D4E-48D8-9FA9-62BC9615FDB9}" type="parTrans" cxnId="{B7C2CB9A-357E-4620-A343-E81A01147449}">
      <dgm:prSet/>
      <dgm:spPr/>
      <dgm:t>
        <a:bodyPr/>
        <a:lstStyle/>
        <a:p>
          <a:endParaRPr lang="en-US"/>
        </a:p>
      </dgm:t>
    </dgm:pt>
    <dgm:pt modelId="{E365608F-6E4C-48BC-A292-6C9AD5F87AE9}" type="sibTrans" cxnId="{B7C2CB9A-357E-4620-A343-E81A01147449}">
      <dgm:prSet/>
      <dgm:spPr/>
      <dgm:t>
        <a:bodyPr/>
        <a:lstStyle/>
        <a:p>
          <a:endParaRPr lang="en-US"/>
        </a:p>
      </dgm:t>
    </dgm:pt>
    <dgm:pt modelId="{335B91B5-7088-4570-9D8D-0F507ED2A276}">
      <dgm:prSet/>
      <dgm:spPr/>
      <dgm:t>
        <a:bodyPr/>
        <a:lstStyle/>
        <a:p>
          <a:r>
            <a:rPr lang="en-US"/>
            <a:t>The crime data was obtained from the Chicago Police Department's CLEAR system, containing information on the date, time, location, and type of crime for each reported incident from 2001 to present. R packages including data.table, ggplot2, and forecast were used for data import, manipulation, and analysis.</a:t>
          </a:r>
        </a:p>
      </dgm:t>
    </dgm:pt>
    <dgm:pt modelId="{B3D7AD27-13E2-4D39-9C15-5DE361950043}" type="parTrans" cxnId="{D3A58FAE-84DB-48D7-9FDB-1DA5EA410934}">
      <dgm:prSet/>
      <dgm:spPr/>
      <dgm:t>
        <a:bodyPr/>
        <a:lstStyle/>
        <a:p>
          <a:endParaRPr lang="en-US"/>
        </a:p>
      </dgm:t>
    </dgm:pt>
    <dgm:pt modelId="{56010395-B6DF-45E3-9AB0-94E8B40A0104}" type="sibTrans" cxnId="{D3A58FAE-84DB-48D7-9FDB-1DA5EA410934}">
      <dgm:prSet/>
      <dgm:spPr/>
      <dgm:t>
        <a:bodyPr/>
        <a:lstStyle/>
        <a:p>
          <a:endParaRPr lang="en-US"/>
        </a:p>
      </dgm:t>
    </dgm:pt>
    <dgm:pt modelId="{A1DF9D52-49B1-4188-8845-85467ADAA498}" type="pres">
      <dgm:prSet presAssocID="{E43CA5FD-DA52-4499-AEB7-4B1BAE9F5F95}" presName="Name0" presStyleCnt="0">
        <dgm:presLayoutVars>
          <dgm:dir/>
          <dgm:animLvl val="lvl"/>
          <dgm:resizeHandles val="exact"/>
        </dgm:presLayoutVars>
      </dgm:prSet>
      <dgm:spPr/>
    </dgm:pt>
    <dgm:pt modelId="{BA602E6B-09E4-4290-B145-C6B88399E66D}" type="pres">
      <dgm:prSet presAssocID="{335B91B5-7088-4570-9D8D-0F507ED2A276}" presName="boxAndChildren" presStyleCnt="0"/>
      <dgm:spPr/>
    </dgm:pt>
    <dgm:pt modelId="{3D02A9F3-AA6A-4349-8227-045AB2769E9A}" type="pres">
      <dgm:prSet presAssocID="{335B91B5-7088-4570-9D8D-0F507ED2A276}" presName="parentTextBox" presStyleLbl="node1" presStyleIdx="0" presStyleCnt="2"/>
      <dgm:spPr/>
    </dgm:pt>
    <dgm:pt modelId="{39E07FB5-AFFB-4B4D-B8EB-74C9FAF28A9C}" type="pres">
      <dgm:prSet presAssocID="{E365608F-6E4C-48BC-A292-6C9AD5F87AE9}" presName="sp" presStyleCnt="0"/>
      <dgm:spPr/>
    </dgm:pt>
    <dgm:pt modelId="{3CE6F9C1-AA5A-4379-AD42-592A543D8C6E}" type="pres">
      <dgm:prSet presAssocID="{BC02FC7F-65F8-4256-9256-3BB195224124}" presName="arrowAndChildren" presStyleCnt="0"/>
      <dgm:spPr/>
    </dgm:pt>
    <dgm:pt modelId="{95BD7004-65D5-4F46-BE40-78123694A5B6}" type="pres">
      <dgm:prSet presAssocID="{BC02FC7F-65F8-4256-9256-3BB195224124}" presName="parentTextArrow" presStyleLbl="node1" presStyleIdx="1" presStyleCnt="2"/>
      <dgm:spPr/>
    </dgm:pt>
  </dgm:ptLst>
  <dgm:cxnLst>
    <dgm:cxn modelId="{B7C2CB9A-357E-4620-A343-E81A01147449}" srcId="{E43CA5FD-DA52-4499-AEB7-4B1BAE9F5F95}" destId="{BC02FC7F-65F8-4256-9256-3BB195224124}" srcOrd="0" destOrd="0" parTransId="{1F8D42B2-3D4E-48D8-9FA9-62BC9615FDB9}" sibTransId="{E365608F-6E4C-48BC-A292-6C9AD5F87AE9}"/>
    <dgm:cxn modelId="{D3A58FAE-84DB-48D7-9FDB-1DA5EA410934}" srcId="{E43CA5FD-DA52-4499-AEB7-4B1BAE9F5F95}" destId="{335B91B5-7088-4570-9D8D-0F507ED2A276}" srcOrd="1" destOrd="0" parTransId="{B3D7AD27-13E2-4D39-9C15-5DE361950043}" sibTransId="{56010395-B6DF-45E3-9AB0-94E8B40A0104}"/>
    <dgm:cxn modelId="{4D713AB3-E2A6-40BA-A83D-3DBE9FE8515A}" type="presOf" srcId="{E43CA5FD-DA52-4499-AEB7-4B1BAE9F5F95}" destId="{A1DF9D52-49B1-4188-8845-85467ADAA498}" srcOrd="0" destOrd="0" presId="urn:microsoft.com/office/officeart/2005/8/layout/process4"/>
    <dgm:cxn modelId="{27E052BF-2D3E-4B83-83EE-D84342F8CE6E}" type="presOf" srcId="{335B91B5-7088-4570-9D8D-0F507ED2A276}" destId="{3D02A9F3-AA6A-4349-8227-045AB2769E9A}" srcOrd="0" destOrd="0" presId="urn:microsoft.com/office/officeart/2005/8/layout/process4"/>
    <dgm:cxn modelId="{0B3CFBD7-4E65-4FD5-8F32-77916368C865}" type="presOf" srcId="{BC02FC7F-65F8-4256-9256-3BB195224124}" destId="{95BD7004-65D5-4F46-BE40-78123694A5B6}" srcOrd="0" destOrd="0" presId="urn:microsoft.com/office/officeart/2005/8/layout/process4"/>
    <dgm:cxn modelId="{73425804-A0BD-4800-AE06-C71F744AD9B6}" type="presParOf" srcId="{A1DF9D52-49B1-4188-8845-85467ADAA498}" destId="{BA602E6B-09E4-4290-B145-C6B88399E66D}" srcOrd="0" destOrd="0" presId="urn:microsoft.com/office/officeart/2005/8/layout/process4"/>
    <dgm:cxn modelId="{C5002C94-C746-4B73-B73B-AF538C71A89E}" type="presParOf" srcId="{BA602E6B-09E4-4290-B145-C6B88399E66D}" destId="{3D02A9F3-AA6A-4349-8227-045AB2769E9A}" srcOrd="0" destOrd="0" presId="urn:microsoft.com/office/officeart/2005/8/layout/process4"/>
    <dgm:cxn modelId="{AD519BE5-C7D1-4A7E-B71A-1C22BEA2A526}" type="presParOf" srcId="{A1DF9D52-49B1-4188-8845-85467ADAA498}" destId="{39E07FB5-AFFB-4B4D-B8EB-74C9FAF28A9C}" srcOrd="1" destOrd="0" presId="urn:microsoft.com/office/officeart/2005/8/layout/process4"/>
    <dgm:cxn modelId="{E717B752-6598-4E5A-BA73-C7F9BEA7E410}" type="presParOf" srcId="{A1DF9D52-49B1-4188-8845-85467ADAA498}" destId="{3CE6F9C1-AA5A-4379-AD42-592A543D8C6E}" srcOrd="2" destOrd="0" presId="urn:microsoft.com/office/officeart/2005/8/layout/process4"/>
    <dgm:cxn modelId="{547E448C-0623-4405-ACE7-13A8F929BC5F}" type="presParOf" srcId="{3CE6F9C1-AA5A-4379-AD42-592A543D8C6E}" destId="{95BD7004-65D5-4F46-BE40-78123694A5B6}"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CC7607-F58E-4504-9B1E-990032A12BE8}" type="doc">
      <dgm:prSet loTypeId="urn:microsoft.com/office/officeart/2018/2/layout/IconVerticalSolidList" loCatId="icon" qsTypeId="urn:microsoft.com/office/officeart/2005/8/quickstyle/simple1" qsCatId="simple" csTypeId="urn:microsoft.com/office/officeart/2018/5/colors/Iconchunking_neutralbg_accent3_2" csCatId="accent3" phldr="1"/>
      <dgm:spPr/>
      <dgm:t>
        <a:bodyPr/>
        <a:lstStyle/>
        <a:p>
          <a:endParaRPr lang="en-US"/>
        </a:p>
      </dgm:t>
    </dgm:pt>
    <dgm:pt modelId="{E2F66CA7-7E57-4A39-844A-27C255386CA1}">
      <dgm:prSet/>
      <dgm:spPr/>
      <dgm:t>
        <a:bodyPr/>
        <a:lstStyle/>
        <a:p>
          <a:r>
            <a:rPr lang="en-US"/>
            <a:t>The CSV data file was imported into R and explored to understand the structure and content. </a:t>
          </a:r>
        </a:p>
      </dgm:t>
    </dgm:pt>
    <dgm:pt modelId="{81A9B221-E7A7-43C5-B961-D6DBAFA4450F}" type="parTrans" cxnId="{07EB8E27-5B0B-4DCE-A149-3EEC4496C282}">
      <dgm:prSet/>
      <dgm:spPr/>
      <dgm:t>
        <a:bodyPr/>
        <a:lstStyle/>
        <a:p>
          <a:endParaRPr lang="en-US"/>
        </a:p>
      </dgm:t>
    </dgm:pt>
    <dgm:pt modelId="{1F08F45B-7302-4B8B-A2D4-431C66C2DF38}" type="sibTrans" cxnId="{07EB8E27-5B0B-4DCE-A149-3EEC4496C282}">
      <dgm:prSet/>
      <dgm:spPr/>
      <dgm:t>
        <a:bodyPr/>
        <a:lstStyle/>
        <a:p>
          <a:endParaRPr lang="en-US"/>
        </a:p>
      </dgm:t>
    </dgm:pt>
    <dgm:pt modelId="{42E0F32F-5AF0-40D8-BA8F-5E21CF8648EC}">
      <dgm:prSet/>
      <dgm:spPr/>
      <dgm:t>
        <a:bodyPr/>
        <a:lstStyle/>
        <a:p>
          <a:r>
            <a:rPr lang="en-US"/>
            <a:t>Duplicates and missing values were handled through appropriate data preprocessing steps. </a:t>
          </a:r>
        </a:p>
      </dgm:t>
    </dgm:pt>
    <dgm:pt modelId="{B91E584F-7967-4E63-8D0D-F49D92EA9E2D}" type="parTrans" cxnId="{80B3B370-8C30-4F10-99DF-E5FC682393DE}">
      <dgm:prSet/>
      <dgm:spPr/>
      <dgm:t>
        <a:bodyPr/>
        <a:lstStyle/>
        <a:p>
          <a:endParaRPr lang="en-US"/>
        </a:p>
      </dgm:t>
    </dgm:pt>
    <dgm:pt modelId="{9EC2CBDC-8C08-42BD-8E91-C519CF0CF218}" type="sibTrans" cxnId="{80B3B370-8C30-4F10-99DF-E5FC682393DE}">
      <dgm:prSet/>
      <dgm:spPr/>
      <dgm:t>
        <a:bodyPr/>
        <a:lstStyle/>
        <a:p>
          <a:endParaRPr lang="en-US"/>
        </a:p>
      </dgm:t>
    </dgm:pt>
    <dgm:pt modelId="{3547738C-A395-49FA-8D8B-8F6213CF53B7}">
      <dgm:prSet/>
      <dgm:spPr/>
      <dgm:t>
        <a:bodyPr/>
        <a:lstStyle/>
        <a:p>
          <a:r>
            <a:rPr lang="en-US"/>
            <a:t>Descriptive analysis involved univariate analysis and data visualization using various plots and visualizations to reveal trends over different time intervals.</a:t>
          </a:r>
        </a:p>
      </dgm:t>
    </dgm:pt>
    <dgm:pt modelId="{239204D9-0361-4755-B32E-F4C0656369E2}" type="parTrans" cxnId="{6BC54D28-020F-4947-A11E-992486A6579A}">
      <dgm:prSet/>
      <dgm:spPr/>
      <dgm:t>
        <a:bodyPr/>
        <a:lstStyle/>
        <a:p>
          <a:endParaRPr lang="en-US"/>
        </a:p>
      </dgm:t>
    </dgm:pt>
    <dgm:pt modelId="{FD051FA3-1298-42AA-9577-E78FB3DE154B}" type="sibTrans" cxnId="{6BC54D28-020F-4947-A11E-992486A6579A}">
      <dgm:prSet/>
      <dgm:spPr/>
      <dgm:t>
        <a:bodyPr/>
        <a:lstStyle/>
        <a:p>
          <a:endParaRPr lang="en-US"/>
        </a:p>
      </dgm:t>
    </dgm:pt>
    <dgm:pt modelId="{880ADD22-9090-43E3-80E0-D9B01E86BF53}" type="pres">
      <dgm:prSet presAssocID="{BACC7607-F58E-4504-9B1E-990032A12BE8}" presName="root" presStyleCnt="0">
        <dgm:presLayoutVars>
          <dgm:dir/>
          <dgm:resizeHandles val="exact"/>
        </dgm:presLayoutVars>
      </dgm:prSet>
      <dgm:spPr/>
    </dgm:pt>
    <dgm:pt modelId="{E4DDA4ED-C49E-4676-A4F8-21F762770CCF}" type="pres">
      <dgm:prSet presAssocID="{E2F66CA7-7E57-4A39-844A-27C255386CA1}" presName="compNode" presStyleCnt="0"/>
      <dgm:spPr/>
    </dgm:pt>
    <dgm:pt modelId="{55BFA034-13A1-4671-8DF8-DCEE09E6C502}" type="pres">
      <dgm:prSet presAssocID="{E2F66CA7-7E57-4A39-844A-27C255386CA1}" presName="bgRect" presStyleLbl="bgShp" presStyleIdx="0" presStyleCnt="3"/>
      <dgm:spPr/>
    </dgm:pt>
    <dgm:pt modelId="{0F118B34-2D3F-427E-B4A5-AFA40FF39EC3}" type="pres">
      <dgm:prSet presAssocID="{E2F66CA7-7E57-4A39-844A-27C255386CA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lowchart"/>
        </a:ext>
      </dgm:extLst>
    </dgm:pt>
    <dgm:pt modelId="{0EE22A41-AB4C-4603-9108-31B0E7CC9558}" type="pres">
      <dgm:prSet presAssocID="{E2F66CA7-7E57-4A39-844A-27C255386CA1}" presName="spaceRect" presStyleCnt="0"/>
      <dgm:spPr/>
    </dgm:pt>
    <dgm:pt modelId="{51A6082D-8237-4967-840A-8755DE215F85}" type="pres">
      <dgm:prSet presAssocID="{E2F66CA7-7E57-4A39-844A-27C255386CA1}" presName="parTx" presStyleLbl="revTx" presStyleIdx="0" presStyleCnt="3">
        <dgm:presLayoutVars>
          <dgm:chMax val="0"/>
          <dgm:chPref val="0"/>
        </dgm:presLayoutVars>
      </dgm:prSet>
      <dgm:spPr/>
    </dgm:pt>
    <dgm:pt modelId="{559E9335-ECCE-4CB2-AF5F-AACACD4F2937}" type="pres">
      <dgm:prSet presAssocID="{1F08F45B-7302-4B8B-A2D4-431C66C2DF38}" presName="sibTrans" presStyleCnt="0"/>
      <dgm:spPr/>
    </dgm:pt>
    <dgm:pt modelId="{3E14D355-519B-429C-BD46-1C884C5F9EEA}" type="pres">
      <dgm:prSet presAssocID="{42E0F32F-5AF0-40D8-BA8F-5E21CF8648EC}" presName="compNode" presStyleCnt="0"/>
      <dgm:spPr/>
    </dgm:pt>
    <dgm:pt modelId="{94CA739E-F851-4803-9273-B0551068C4E2}" type="pres">
      <dgm:prSet presAssocID="{42E0F32F-5AF0-40D8-BA8F-5E21CF8648EC}" presName="bgRect" presStyleLbl="bgShp" presStyleIdx="1" presStyleCnt="3"/>
      <dgm:spPr/>
    </dgm:pt>
    <dgm:pt modelId="{39FDE03B-85FC-46D1-A33E-986D742A7523}" type="pres">
      <dgm:prSet presAssocID="{42E0F32F-5AF0-40D8-BA8F-5E21CF8648E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ble"/>
        </a:ext>
      </dgm:extLst>
    </dgm:pt>
    <dgm:pt modelId="{BB880EBD-F767-49FC-AB0E-565B0D88BCE7}" type="pres">
      <dgm:prSet presAssocID="{42E0F32F-5AF0-40D8-BA8F-5E21CF8648EC}" presName="spaceRect" presStyleCnt="0"/>
      <dgm:spPr/>
    </dgm:pt>
    <dgm:pt modelId="{2849F844-534F-4A96-8D55-96EDA00EBA42}" type="pres">
      <dgm:prSet presAssocID="{42E0F32F-5AF0-40D8-BA8F-5E21CF8648EC}" presName="parTx" presStyleLbl="revTx" presStyleIdx="1" presStyleCnt="3">
        <dgm:presLayoutVars>
          <dgm:chMax val="0"/>
          <dgm:chPref val="0"/>
        </dgm:presLayoutVars>
      </dgm:prSet>
      <dgm:spPr/>
    </dgm:pt>
    <dgm:pt modelId="{1061F5E1-1736-42C3-8938-30B0463D68F9}" type="pres">
      <dgm:prSet presAssocID="{9EC2CBDC-8C08-42BD-8E91-C519CF0CF218}" presName="sibTrans" presStyleCnt="0"/>
      <dgm:spPr/>
    </dgm:pt>
    <dgm:pt modelId="{D2308C1A-A12C-474B-B94D-50703474EA23}" type="pres">
      <dgm:prSet presAssocID="{3547738C-A395-49FA-8D8B-8F6213CF53B7}" presName="compNode" presStyleCnt="0"/>
      <dgm:spPr/>
    </dgm:pt>
    <dgm:pt modelId="{BF58D0A7-CD7C-45B8-8A95-1201D2150E75}" type="pres">
      <dgm:prSet presAssocID="{3547738C-A395-49FA-8D8B-8F6213CF53B7}" presName="bgRect" presStyleLbl="bgShp" presStyleIdx="2" presStyleCnt="3"/>
      <dgm:spPr/>
    </dgm:pt>
    <dgm:pt modelId="{2FB0C1BC-9BFD-4863-81BE-EE8C85F56986}" type="pres">
      <dgm:prSet presAssocID="{3547738C-A395-49FA-8D8B-8F6213CF53B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atistics"/>
        </a:ext>
      </dgm:extLst>
    </dgm:pt>
    <dgm:pt modelId="{E961893C-20DE-4AAB-8F31-628836ABCE57}" type="pres">
      <dgm:prSet presAssocID="{3547738C-A395-49FA-8D8B-8F6213CF53B7}" presName="spaceRect" presStyleCnt="0"/>
      <dgm:spPr/>
    </dgm:pt>
    <dgm:pt modelId="{D4898EDF-E690-446B-9C13-E8999AA36A5B}" type="pres">
      <dgm:prSet presAssocID="{3547738C-A395-49FA-8D8B-8F6213CF53B7}" presName="parTx" presStyleLbl="revTx" presStyleIdx="2" presStyleCnt="3">
        <dgm:presLayoutVars>
          <dgm:chMax val="0"/>
          <dgm:chPref val="0"/>
        </dgm:presLayoutVars>
      </dgm:prSet>
      <dgm:spPr/>
    </dgm:pt>
  </dgm:ptLst>
  <dgm:cxnLst>
    <dgm:cxn modelId="{A13B1223-979D-4B1E-AF34-210E3FD1E5E6}" type="presOf" srcId="{3547738C-A395-49FA-8D8B-8F6213CF53B7}" destId="{D4898EDF-E690-446B-9C13-E8999AA36A5B}" srcOrd="0" destOrd="0" presId="urn:microsoft.com/office/officeart/2018/2/layout/IconVerticalSolidList"/>
    <dgm:cxn modelId="{07EB8E27-5B0B-4DCE-A149-3EEC4496C282}" srcId="{BACC7607-F58E-4504-9B1E-990032A12BE8}" destId="{E2F66CA7-7E57-4A39-844A-27C255386CA1}" srcOrd="0" destOrd="0" parTransId="{81A9B221-E7A7-43C5-B961-D6DBAFA4450F}" sibTransId="{1F08F45B-7302-4B8B-A2D4-431C66C2DF38}"/>
    <dgm:cxn modelId="{6BC54D28-020F-4947-A11E-992486A6579A}" srcId="{BACC7607-F58E-4504-9B1E-990032A12BE8}" destId="{3547738C-A395-49FA-8D8B-8F6213CF53B7}" srcOrd="2" destOrd="0" parTransId="{239204D9-0361-4755-B32E-F4C0656369E2}" sibTransId="{FD051FA3-1298-42AA-9577-E78FB3DE154B}"/>
    <dgm:cxn modelId="{80B3B370-8C30-4F10-99DF-E5FC682393DE}" srcId="{BACC7607-F58E-4504-9B1E-990032A12BE8}" destId="{42E0F32F-5AF0-40D8-BA8F-5E21CF8648EC}" srcOrd="1" destOrd="0" parTransId="{B91E584F-7967-4E63-8D0D-F49D92EA9E2D}" sibTransId="{9EC2CBDC-8C08-42BD-8E91-C519CF0CF218}"/>
    <dgm:cxn modelId="{711142C0-0CAF-403A-B392-3A815007C576}" type="presOf" srcId="{E2F66CA7-7E57-4A39-844A-27C255386CA1}" destId="{51A6082D-8237-4967-840A-8755DE215F85}" srcOrd="0" destOrd="0" presId="urn:microsoft.com/office/officeart/2018/2/layout/IconVerticalSolidList"/>
    <dgm:cxn modelId="{BD42BBD9-CC11-40CA-B51E-D06AD69F93A2}" type="presOf" srcId="{42E0F32F-5AF0-40D8-BA8F-5E21CF8648EC}" destId="{2849F844-534F-4A96-8D55-96EDA00EBA42}" srcOrd="0" destOrd="0" presId="urn:microsoft.com/office/officeart/2018/2/layout/IconVerticalSolidList"/>
    <dgm:cxn modelId="{C5A474DC-8713-47BE-BA11-4E80BF46C7C8}" type="presOf" srcId="{BACC7607-F58E-4504-9B1E-990032A12BE8}" destId="{880ADD22-9090-43E3-80E0-D9B01E86BF53}" srcOrd="0" destOrd="0" presId="urn:microsoft.com/office/officeart/2018/2/layout/IconVerticalSolidList"/>
    <dgm:cxn modelId="{196DD943-82D8-420C-9581-21AA88564306}" type="presParOf" srcId="{880ADD22-9090-43E3-80E0-D9B01E86BF53}" destId="{E4DDA4ED-C49E-4676-A4F8-21F762770CCF}" srcOrd="0" destOrd="0" presId="urn:microsoft.com/office/officeart/2018/2/layout/IconVerticalSolidList"/>
    <dgm:cxn modelId="{17ACA702-B2E1-4A98-AC35-B4CA747DDF9F}" type="presParOf" srcId="{E4DDA4ED-C49E-4676-A4F8-21F762770CCF}" destId="{55BFA034-13A1-4671-8DF8-DCEE09E6C502}" srcOrd="0" destOrd="0" presId="urn:microsoft.com/office/officeart/2018/2/layout/IconVerticalSolidList"/>
    <dgm:cxn modelId="{3B572ECF-66B5-477C-9F09-22BD6079B821}" type="presParOf" srcId="{E4DDA4ED-C49E-4676-A4F8-21F762770CCF}" destId="{0F118B34-2D3F-427E-B4A5-AFA40FF39EC3}" srcOrd="1" destOrd="0" presId="urn:microsoft.com/office/officeart/2018/2/layout/IconVerticalSolidList"/>
    <dgm:cxn modelId="{07A8AAF3-E124-41FE-A814-4F580DBDF224}" type="presParOf" srcId="{E4DDA4ED-C49E-4676-A4F8-21F762770CCF}" destId="{0EE22A41-AB4C-4603-9108-31B0E7CC9558}" srcOrd="2" destOrd="0" presId="urn:microsoft.com/office/officeart/2018/2/layout/IconVerticalSolidList"/>
    <dgm:cxn modelId="{81E7CA8D-3F5F-4BCB-884B-4AD906FD8C48}" type="presParOf" srcId="{E4DDA4ED-C49E-4676-A4F8-21F762770CCF}" destId="{51A6082D-8237-4967-840A-8755DE215F85}" srcOrd="3" destOrd="0" presId="urn:microsoft.com/office/officeart/2018/2/layout/IconVerticalSolidList"/>
    <dgm:cxn modelId="{521959FF-CAB6-4CEF-B56D-0F2130BA1DCC}" type="presParOf" srcId="{880ADD22-9090-43E3-80E0-D9B01E86BF53}" destId="{559E9335-ECCE-4CB2-AF5F-AACACD4F2937}" srcOrd="1" destOrd="0" presId="urn:microsoft.com/office/officeart/2018/2/layout/IconVerticalSolidList"/>
    <dgm:cxn modelId="{3AC0598D-22BA-4954-9CEA-76749BDFBB95}" type="presParOf" srcId="{880ADD22-9090-43E3-80E0-D9B01E86BF53}" destId="{3E14D355-519B-429C-BD46-1C884C5F9EEA}" srcOrd="2" destOrd="0" presId="urn:microsoft.com/office/officeart/2018/2/layout/IconVerticalSolidList"/>
    <dgm:cxn modelId="{CB2BCB22-6CBC-4BFA-8E84-F05A38FE0454}" type="presParOf" srcId="{3E14D355-519B-429C-BD46-1C884C5F9EEA}" destId="{94CA739E-F851-4803-9273-B0551068C4E2}" srcOrd="0" destOrd="0" presId="urn:microsoft.com/office/officeart/2018/2/layout/IconVerticalSolidList"/>
    <dgm:cxn modelId="{D982CCFD-484E-4B99-B38F-655CBDA77044}" type="presParOf" srcId="{3E14D355-519B-429C-BD46-1C884C5F9EEA}" destId="{39FDE03B-85FC-46D1-A33E-986D742A7523}" srcOrd="1" destOrd="0" presId="urn:microsoft.com/office/officeart/2018/2/layout/IconVerticalSolidList"/>
    <dgm:cxn modelId="{9CC5E774-B01E-477B-9330-6D007D73344B}" type="presParOf" srcId="{3E14D355-519B-429C-BD46-1C884C5F9EEA}" destId="{BB880EBD-F767-49FC-AB0E-565B0D88BCE7}" srcOrd="2" destOrd="0" presId="urn:microsoft.com/office/officeart/2018/2/layout/IconVerticalSolidList"/>
    <dgm:cxn modelId="{FDCAA6B4-9EA6-44B5-8ECB-D45DA03F19FA}" type="presParOf" srcId="{3E14D355-519B-429C-BD46-1C884C5F9EEA}" destId="{2849F844-534F-4A96-8D55-96EDA00EBA42}" srcOrd="3" destOrd="0" presId="urn:microsoft.com/office/officeart/2018/2/layout/IconVerticalSolidList"/>
    <dgm:cxn modelId="{4DE1C970-B9AA-4118-A427-70C3D1F35A5E}" type="presParOf" srcId="{880ADD22-9090-43E3-80E0-D9B01E86BF53}" destId="{1061F5E1-1736-42C3-8938-30B0463D68F9}" srcOrd="3" destOrd="0" presId="urn:microsoft.com/office/officeart/2018/2/layout/IconVerticalSolidList"/>
    <dgm:cxn modelId="{19196DC5-9ECC-48A8-BDB5-17620DA0792E}" type="presParOf" srcId="{880ADD22-9090-43E3-80E0-D9B01E86BF53}" destId="{D2308C1A-A12C-474B-B94D-50703474EA23}" srcOrd="4" destOrd="0" presId="urn:microsoft.com/office/officeart/2018/2/layout/IconVerticalSolidList"/>
    <dgm:cxn modelId="{893C2E12-7A88-48B7-9684-3435782E1246}" type="presParOf" srcId="{D2308C1A-A12C-474B-B94D-50703474EA23}" destId="{BF58D0A7-CD7C-45B8-8A95-1201D2150E75}" srcOrd="0" destOrd="0" presId="urn:microsoft.com/office/officeart/2018/2/layout/IconVerticalSolidList"/>
    <dgm:cxn modelId="{52B040B0-59AD-4354-9727-0FAA23F83A89}" type="presParOf" srcId="{D2308C1A-A12C-474B-B94D-50703474EA23}" destId="{2FB0C1BC-9BFD-4863-81BE-EE8C85F56986}" srcOrd="1" destOrd="0" presId="urn:microsoft.com/office/officeart/2018/2/layout/IconVerticalSolidList"/>
    <dgm:cxn modelId="{D5749385-9B8A-4F12-9D0E-695541F6E39A}" type="presParOf" srcId="{D2308C1A-A12C-474B-B94D-50703474EA23}" destId="{E961893C-20DE-4AAB-8F31-628836ABCE57}" srcOrd="2" destOrd="0" presId="urn:microsoft.com/office/officeart/2018/2/layout/IconVerticalSolidList"/>
    <dgm:cxn modelId="{F79273BF-57D2-4902-BE0A-F6BEED37E2F8}" type="presParOf" srcId="{D2308C1A-A12C-474B-B94D-50703474EA23}" destId="{D4898EDF-E690-446B-9C13-E8999AA36A5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02A9F3-AA6A-4349-8227-045AB2769E9A}">
      <dsp:nvSpPr>
        <dsp:cNvPr id="0" name=""/>
        <dsp:cNvSpPr/>
      </dsp:nvSpPr>
      <dsp:spPr>
        <a:xfrm>
          <a:off x="0" y="1540995"/>
          <a:ext cx="8171528" cy="1011059"/>
        </a:xfrm>
        <a:prstGeom prst="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a:t>The crime data was obtained from the Chicago Police Department's CLEAR system, containing information on the date, time, location, and type of crime for each reported incident from 2001 to present. R packages including data.table, ggplot2, and forecast were used for data import, manipulation, and analysis.</a:t>
          </a:r>
        </a:p>
      </dsp:txBody>
      <dsp:txXfrm>
        <a:off x="0" y="1540995"/>
        <a:ext cx="8171528" cy="1011059"/>
      </dsp:txXfrm>
    </dsp:sp>
    <dsp:sp modelId="{95BD7004-65D5-4F46-BE40-78123694A5B6}">
      <dsp:nvSpPr>
        <dsp:cNvPr id="0" name=""/>
        <dsp:cNvSpPr/>
      </dsp:nvSpPr>
      <dsp:spPr>
        <a:xfrm rot="10800000">
          <a:off x="0" y="1151"/>
          <a:ext cx="8171528" cy="1555010"/>
        </a:xfrm>
        <a:prstGeom prst="upArrowCallou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a:t>Data Collection</a:t>
          </a:r>
        </a:p>
      </dsp:txBody>
      <dsp:txXfrm rot="10800000">
        <a:off x="0" y="1151"/>
        <a:ext cx="8171528" cy="10103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BFA034-13A1-4671-8DF8-DCEE09E6C502}">
      <dsp:nvSpPr>
        <dsp:cNvPr id="0" name=""/>
        <dsp:cNvSpPr/>
      </dsp:nvSpPr>
      <dsp:spPr>
        <a:xfrm>
          <a:off x="0" y="311"/>
          <a:ext cx="8171528" cy="72930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118B34-2D3F-427E-B4A5-AFA40FF39EC3}">
      <dsp:nvSpPr>
        <dsp:cNvPr id="0" name=""/>
        <dsp:cNvSpPr/>
      </dsp:nvSpPr>
      <dsp:spPr>
        <a:xfrm>
          <a:off x="220616" y="164406"/>
          <a:ext cx="401120" cy="4011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1A6082D-8237-4967-840A-8755DE215F85}">
      <dsp:nvSpPr>
        <dsp:cNvPr id="0" name=""/>
        <dsp:cNvSpPr/>
      </dsp:nvSpPr>
      <dsp:spPr>
        <a:xfrm>
          <a:off x="842352" y="311"/>
          <a:ext cx="7329175" cy="7293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185" tIns="77185" rIns="77185" bIns="77185" numCol="1" spcCol="1270" anchor="ctr" anchorCtr="0">
          <a:noAutofit/>
        </a:bodyPr>
        <a:lstStyle/>
        <a:p>
          <a:pPr marL="0" lvl="0" indent="0" algn="l" defTabSz="666750">
            <a:lnSpc>
              <a:spcPct val="90000"/>
            </a:lnSpc>
            <a:spcBef>
              <a:spcPct val="0"/>
            </a:spcBef>
            <a:spcAft>
              <a:spcPct val="35000"/>
            </a:spcAft>
            <a:buNone/>
          </a:pPr>
          <a:r>
            <a:rPr lang="en-US" sz="1500" kern="1200"/>
            <a:t>The CSV data file was imported into R and explored to understand the structure and content. </a:t>
          </a:r>
        </a:p>
      </dsp:txBody>
      <dsp:txXfrm>
        <a:off x="842352" y="311"/>
        <a:ext cx="7329175" cy="729309"/>
      </dsp:txXfrm>
    </dsp:sp>
    <dsp:sp modelId="{94CA739E-F851-4803-9273-B0551068C4E2}">
      <dsp:nvSpPr>
        <dsp:cNvPr id="0" name=""/>
        <dsp:cNvSpPr/>
      </dsp:nvSpPr>
      <dsp:spPr>
        <a:xfrm>
          <a:off x="0" y="911948"/>
          <a:ext cx="8171528" cy="72930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FDE03B-85FC-46D1-A33E-986D742A7523}">
      <dsp:nvSpPr>
        <dsp:cNvPr id="0" name=""/>
        <dsp:cNvSpPr/>
      </dsp:nvSpPr>
      <dsp:spPr>
        <a:xfrm>
          <a:off x="220616" y="1076043"/>
          <a:ext cx="401120" cy="4011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849F844-534F-4A96-8D55-96EDA00EBA42}">
      <dsp:nvSpPr>
        <dsp:cNvPr id="0" name=""/>
        <dsp:cNvSpPr/>
      </dsp:nvSpPr>
      <dsp:spPr>
        <a:xfrm>
          <a:off x="842352" y="911948"/>
          <a:ext cx="7329175" cy="7293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185" tIns="77185" rIns="77185" bIns="77185" numCol="1" spcCol="1270" anchor="ctr" anchorCtr="0">
          <a:noAutofit/>
        </a:bodyPr>
        <a:lstStyle/>
        <a:p>
          <a:pPr marL="0" lvl="0" indent="0" algn="l" defTabSz="666750">
            <a:lnSpc>
              <a:spcPct val="90000"/>
            </a:lnSpc>
            <a:spcBef>
              <a:spcPct val="0"/>
            </a:spcBef>
            <a:spcAft>
              <a:spcPct val="35000"/>
            </a:spcAft>
            <a:buNone/>
          </a:pPr>
          <a:r>
            <a:rPr lang="en-US" sz="1500" kern="1200"/>
            <a:t>Duplicates and missing values were handled through appropriate data preprocessing steps. </a:t>
          </a:r>
        </a:p>
      </dsp:txBody>
      <dsp:txXfrm>
        <a:off x="842352" y="911948"/>
        <a:ext cx="7329175" cy="729309"/>
      </dsp:txXfrm>
    </dsp:sp>
    <dsp:sp modelId="{BF58D0A7-CD7C-45B8-8A95-1201D2150E75}">
      <dsp:nvSpPr>
        <dsp:cNvPr id="0" name=""/>
        <dsp:cNvSpPr/>
      </dsp:nvSpPr>
      <dsp:spPr>
        <a:xfrm>
          <a:off x="0" y="1823585"/>
          <a:ext cx="8171528" cy="72930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B0C1BC-9BFD-4863-81BE-EE8C85F56986}">
      <dsp:nvSpPr>
        <dsp:cNvPr id="0" name=""/>
        <dsp:cNvSpPr/>
      </dsp:nvSpPr>
      <dsp:spPr>
        <a:xfrm>
          <a:off x="220616" y="1987680"/>
          <a:ext cx="401120" cy="4011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4898EDF-E690-446B-9C13-E8999AA36A5B}">
      <dsp:nvSpPr>
        <dsp:cNvPr id="0" name=""/>
        <dsp:cNvSpPr/>
      </dsp:nvSpPr>
      <dsp:spPr>
        <a:xfrm>
          <a:off x="842352" y="1823585"/>
          <a:ext cx="7329175" cy="7293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185" tIns="77185" rIns="77185" bIns="77185" numCol="1" spcCol="1270" anchor="ctr" anchorCtr="0">
          <a:noAutofit/>
        </a:bodyPr>
        <a:lstStyle/>
        <a:p>
          <a:pPr marL="0" lvl="0" indent="0" algn="l" defTabSz="666750">
            <a:lnSpc>
              <a:spcPct val="90000"/>
            </a:lnSpc>
            <a:spcBef>
              <a:spcPct val="0"/>
            </a:spcBef>
            <a:spcAft>
              <a:spcPct val="35000"/>
            </a:spcAft>
            <a:buNone/>
          </a:pPr>
          <a:r>
            <a:rPr lang="en-US" sz="1500" kern="1200"/>
            <a:t>Descriptive analysis involved univariate analysis and data visualization using various plots and visualizations to reveal trends over different time intervals.</a:t>
          </a:r>
        </a:p>
      </dsp:txBody>
      <dsp:txXfrm>
        <a:off x="842352" y="1823585"/>
        <a:ext cx="7329175" cy="729309"/>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jpe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5.png>
</file>

<file path=ppt/media/image6.jpe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085850"/>
            <a:ext cx="6619244" cy="2497186"/>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bg2">
                    <a:lumMod val="40000"/>
                    <a:lumOff val="6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322466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3600440"/>
            <a:ext cx="6619243"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216" y="514350"/>
            <a:ext cx="6619244" cy="27305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7" y="4025494"/>
            <a:ext cx="6619242"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7961043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6619244" cy="1485900"/>
          </a:xfrm>
        </p:spPr>
        <p:txBody>
          <a:bodyPr/>
          <a:lstStyle>
            <a:lvl1pPr>
              <a:defRPr sz="3600"/>
            </a:lvl1pPr>
          </a:lstStyle>
          <a:p>
            <a:r>
              <a:rPr lang="en-US"/>
              <a:t>Click to edit Master title style</a:t>
            </a:r>
            <a:endParaRPr lang="en-US" dirty="0"/>
          </a:p>
        </p:txBody>
      </p:sp>
      <p:sp>
        <p:nvSpPr>
          <p:cNvPr id="8" name="Text Placeholder 3"/>
          <p:cNvSpPr>
            <a:spLocks noGrp="1"/>
          </p:cNvSpPr>
          <p:nvPr>
            <p:ph type="body" sz="half" idx="2"/>
          </p:nvPr>
        </p:nvSpPr>
        <p:spPr>
          <a:xfrm>
            <a:off x="866216" y="2743200"/>
            <a:ext cx="6619244" cy="177165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97253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101" y="1085850"/>
            <a:ext cx="5999486" cy="1742531"/>
          </a:xfrm>
        </p:spPr>
        <p:txBody>
          <a:bodyPr/>
          <a:lstStyle>
            <a:lvl1pPr>
              <a:defRPr sz="3600"/>
            </a:lvl1pPr>
          </a:lstStyle>
          <a:p>
            <a:r>
              <a:rPr lang="en-US"/>
              <a:t>Click to edit Master title style</a:t>
            </a:r>
            <a:endParaRPr lang="en-US" dirty="0"/>
          </a:p>
        </p:txBody>
      </p:sp>
      <p:sp>
        <p:nvSpPr>
          <p:cNvPr id="11" name="Text Placeholder 3"/>
          <p:cNvSpPr>
            <a:spLocks noGrp="1"/>
          </p:cNvSpPr>
          <p:nvPr>
            <p:ph type="body" sz="half" idx="14"/>
          </p:nvPr>
        </p:nvSpPr>
        <p:spPr>
          <a:xfrm>
            <a:off x="1447800" y="2828380"/>
            <a:ext cx="5459737" cy="256631"/>
          </a:xfrm>
        </p:spPr>
        <p:txBody>
          <a:bodyPr vert="horz" lIns="91440" tIns="45720" rIns="91440" bIns="45720" rtlCol="0" anchor="t">
            <a:normAutofit/>
          </a:bodyPr>
          <a:lstStyle>
            <a:lvl1pPr marL="0" indent="0">
              <a:buNone/>
              <a:defRPr lang="en-US" sz="1050" b="0" i="0" kern="1200" cap="small" dirty="0">
                <a:solidFill>
                  <a:schemeClr val="bg2">
                    <a:lumMod val="40000"/>
                    <a:lumOff val="60000"/>
                  </a:schemeClr>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lvl="0" indent="0">
              <a:buNone/>
            </a:pPr>
            <a:r>
              <a:rPr lang="en-US"/>
              <a:t>Click to 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
        <p:nvSpPr>
          <p:cNvPr id="12" name="TextBox 11"/>
          <p:cNvSpPr txBox="1"/>
          <p:nvPr/>
        </p:nvSpPr>
        <p:spPr>
          <a:xfrm>
            <a:off x="673721" y="728440"/>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
        <p:nvSpPr>
          <p:cNvPr id="15" name="TextBox 14"/>
          <p:cNvSpPr txBox="1"/>
          <p:nvPr/>
        </p:nvSpPr>
        <p:spPr>
          <a:xfrm>
            <a:off x="6997868" y="1960341"/>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19840043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2343151"/>
            <a:ext cx="6619245" cy="123988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none">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6215367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74710" y="1485900"/>
            <a:ext cx="2210150"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489347" y="2000250"/>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2745" y="1485900"/>
            <a:ext cx="2202181"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2904829" y="2000250"/>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1485900"/>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343525" y="2000250"/>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7762728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89347" y="3188212"/>
            <a:ext cx="2205038"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489347" y="1657350"/>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489347" y="3620409"/>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7032" y="3188212"/>
            <a:ext cx="219789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2917031" y="1657350"/>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2916016" y="3620408"/>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3188212"/>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5343525" y="1657350"/>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5343432" y="3620406"/>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9" name="Straight Connector 18"/>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3741342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2058076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322660"/>
            <a:ext cx="1314451" cy="4369594"/>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348" y="665561"/>
            <a:ext cx="5567362" cy="4026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563316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018048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146300"/>
            <a:ext cx="6619243" cy="143673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all">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00612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485" y="1545432"/>
            <a:ext cx="3297254" cy="3146822"/>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0870" y="1542069"/>
            <a:ext cx="3297256" cy="315018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32062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485"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7485"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0872"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240872"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9111522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09095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89275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5" y="1085850"/>
            <a:ext cx="2550798" cy="108585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588462" y="1085850"/>
            <a:ext cx="3896998" cy="3429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215" y="2346961"/>
            <a:ext cx="2550797" cy="21716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Date Placeholder 4"/>
          <p:cNvSpPr>
            <a:spLocks noGrp="1"/>
          </p:cNvSpPr>
          <p:nvPr>
            <p:ph type="dt" sz="half" idx="10"/>
          </p:nvPr>
        </p:nvSpPr>
        <p:spPr/>
        <p:txBody>
          <a:bodyPr/>
          <a:lstStyle/>
          <a:p>
            <a:fld id="{1D8BD707-D9CF-40AE-B4C6-C98DA3205C09}" type="datetimeFigureOut">
              <a:rPr lang="en-US" smtClean="0"/>
              <a:t>12/6/2023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026368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390644"/>
            <a:ext cx="3819680" cy="1181106"/>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2160" y="857250"/>
            <a:ext cx="2400300"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6" y="2743200"/>
            <a:ext cx="3813734" cy="10287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5893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002264"/>
            <a:ext cx="3027759" cy="3141236"/>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169261"/>
            <a:ext cx="1141809" cy="1774090"/>
          </a:xfrm>
          <a:prstGeom prst="rect">
            <a:avLst/>
          </a:prstGeom>
        </p:spPr>
      </p:pic>
      <p:sp>
        <p:nvSpPr>
          <p:cNvPr id="16" name="Oval 15"/>
          <p:cNvSpPr/>
          <p:nvPr/>
        </p:nvSpPr>
        <p:spPr>
          <a:xfrm>
            <a:off x="6456759" y="1257300"/>
            <a:ext cx="2114550" cy="211455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5999560" y="1"/>
            <a:ext cx="1202540" cy="856055"/>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6454408" y="4572000"/>
            <a:ext cx="745301" cy="571500"/>
          </a:xfrm>
          <a:prstGeom prst="rect">
            <a:avLst/>
          </a:prstGeom>
        </p:spPr>
      </p:pic>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339538"/>
            <a:ext cx="7053542" cy="10503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484" y="1539689"/>
            <a:ext cx="6709906" cy="314661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616730" y="1343026"/>
            <a:ext cx="742949" cy="228599"/>
          </a:xfrm>
          <a:prstGeom prst="rect">
            <a:avLst/>
          </a:prstGeom>
        </p:spPr>
        <p:txBody>
          <a:bodyPr vert="horz" lIns="91440" tIns="45720" rIns="91440" bIns="45720" rtlCol="0" anchor="t"/>
          <a:lstStyle>
            <a:lvl1pPr algn="l">
              <a:defRPr sz="825" b="0" i="0">
                <a:solidFill>
                  <a:schemeClr val="tx1">
                    <a:tint val="75000"/>
                    <a:alpha val="60000"/>
                  </a:schemeClr>
                </a:solidFill>
              </a:defRPr>
            </a:lvl1pPr>
          </a:lstStyle>
          <a:p>
            <a:fld id="{1D8BD707-D9CF-40AE-B4C6-C98DA3205C09}" type="datetimeFigureOut">
              <a:rPr lang="en-US" smtClean="0"/>
              <a:t>12/6/2023</a:t>
            </a:fld>
            <a:endParaRPr lang="en-US"/>
          </a:p>
        </p:txBody>
      </p:sp>
      <p:sp>
        <p:nvSpPr>
          <p:cNvPr id="5" name="Footer Placeholder 4"/>
          <p:cNvSpPr>
            <a:spLocks noGrp="1"/>
          </p:cNvSpPr>
          <p:nvPr>
            <p:ph type="ftr" sz="quarter" idx="3"/>
          </p:nvPr>
        </p:nvSpPr>
        <p:spPr>
          <a:xfrm rot="5400000">
            <a:off x="6713680" y="2418973"/>
            <a:ext cx="2894846" cy="228601"/>
          </a:xfrm>
          <a:prstGeom prst="rect">
            <a:avLst/>
          </a:prstGeom>
        </p:spPr>
        <p:txBody>
          <a:bodyPr vert="horz" lIns="91440" tIns="45720" rIns="91440" bIns="45720" rtlCol="0" anchor="b"/>
          <a:lstStyle>
            <a:lvl1pPr algn="l">
              <a:defRPr sz="825"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4406" y="221797"/>
            <a:ext cx="628649" cy="575765"/>
          </a:xfrm>
          <a:prstGeom prst="rect">
            <a:avLst/>
          </a:prstGeom>
        </p:spPr>
        <p:txBody>
          <a:bodyPr vert="horz" lIns="91440" tIns="45720" rIns="91440" bIns="45720" rtlCol="0" anchor="b"/>
          <a:lstStyle>
            <a:lvl1pPr algn="ctr">
              <a:defRPr sz="2100" b="0" i="0">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2157042377"/>
      </p:ext>
    </p:extLst>
  </p:cSld>
  <p:clrMap bg1="dk1" tx1="lt1" bg2="dk2" tx2="lt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 id="2147483767" r:id="rId12"/>
    <p:sldLayoutId id="2147483768" r:id="rId13"/>
    <p:sldLayoutId id="2147483769" r:id="rId14"/>
    <p:sldLayoutId id="2147483770" r:id="rId15"/>
    <p:sldLayoutId id="2147483771" r:id="rId16"/>
    <p:sldLayoutId id="2147483772" r:id="rId17"/>
  </p:sldLayoutIdLst>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bg2">
            <a:lumMod val="40000"/>
            <a:lumOff val="60000"/>
          </a:schemeClr>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5pPr>
      <a:lvl6pPr marL="187950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png"/><Relationship Id="rId7"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4" name="Picture 43" descr="Chicago cityscape against sky">
            <a:extLst>
              <a:ext uri="{FF2B5EF4-FFF2-40B4-BE49-F238E27FC236}">
                <a16:creationId xmlns:a16="http://schemas.microsoft.com/office/drawing/2014/main" id="{C516BA3F-F69A-D751-273A-73F7BDCA3639}"/>
              </a:ext>
            </a:extLst>
          </p:cNvPr>
          <p:cNvPicPr>
            <a:picLocks noChangeAspect="1"/>
          </p:cNvPicPr>
          <p:nvPr/>
        </p:nvPicPr>
        <p:blipFill rotWithShape="1">
          <a:blip r:embed="rId2">
            <a:alphaModFix amt="50000"/>
          </a:blip>
          <a:srcRect t="15729" r="-2" b="-2"/>
          <a:stretch/>
        </p:blipFill>
        <p:spPr>
          <a:xfrm>
            <a:off x="228" y="10"/>
            <a:ext cx="9143772" cy="5143490"/>
          </a:xfrm>
          <a:prstGeom prst="rect">
            <a:avLst/>
          </a:prstGeom>
        </p:spPr>
      </p:pic>
      <p:sp>
        <p:nvSpPr>
          <p:cNvPr id="3" name="object 3"/>
          <p:cNvSpPr txBox="1">
            <a:spLocks noGrp="1"/>
          </p:cNvSpPr>
          <p:nvPr>
            <p:ph type="title"/>
          </p:nvPr>
        </p:nvSpPr>
        <p:spPr>
          <a:xfrm>
            <a:off x="457203" y="895350"/>
            <a:ext cx="3033518" cy="3524250"/>
          </a:xfrm>
          <a:prstGeom prst="rect">
            <a:avLst/>
          </a:prstGeom>
        </p:spPr>
        <p:txBody>
          <a:bodyPr vert="horz" lIns="91440" tIns="45720" rIns="91440" bIns="45720" rtlCol="0" anchor="ctr">
            <a:normAutofit/>
          </a:bodyPr>
          <a:lstStyle/>
          <a:p>
            <a:pPr marL="12700" marR="5080" defTabSz="914400"/>
            <a:r>
              <a:rPr lang="en-US" sz="3600" b="1" spc="80" dirty="0"/>
              <a:t>Seasonal</a:t>
            </a:r>
            <a:r>
              <a:rPr lang="en-US" sz="3600" b="1" spc="-204" dirty="0"/>
              <a:t> </a:t>
            </a:r>
            <a:r>
              <a:rPr lang="en-US" sz="3600" b="1" spc="125" dirty="0"/>
              <a:t>Crime</a:t>
            </a:r>
            <a:r>
              <a:rPr lang="en-US" sz="3600" b="1" spc="-200" dirty="0"/>
              <a:t> </a:t>
            </a:r>
            <a:r>
              <a:rPr lang="en-US" sz="3600" b="1" spc="-10" dirty="0"/>
              <a:t>Analysis </a:t>
            </a:r>
            <a:r>
              <a:rPr lang="en-US" sz="3600" b="1" spc="95" dirty="0"/>
              <a:t>of</a:t>
            </a:r>
            <a:r>
              <a:rPr lang="en-US" sz="3600" b="1" spc="-200" dirty="0"/>
              <a:t> </a:t>
            </a:r>
            <a:r>
              <a:rPr lang="en-US" sz="3600" b="1" spc="55" dirty="0"/>
              <a:t>Chicago</a:t>
            </a:r>
            <a:endParaRPr lang="en-US" sz="3600" b="1" dirty="0"/>
          </a:p>
        </p:txBody>
      </p:sp>
      <p:sp>
        <p:nvSpPr>
          <p:cNvPr id="5" name="TextBox 4">
            <a:extLst>
              <a:ext uri="{FF2B5EF4-FFF2-40B4-BE49-F238E27FC236}">
                <a16:creationId xmlns:a16="http://schemas.microsoft.com/office/drawing/2014/main" id="{D31B1C68-9ACF-B4AE-85B9-ED8EB08078A4}"/>
              </a:ext>
            </a:extLst>
          </p:cNvPr>
          <p:cNvSpPr txBox="1"/>
          <p:nvPr/>
        </p:nvSpPr>
        <p:spPr>
          <a:xfrm>
            <a:off x="5105400" y="2724150"/>
            <a:ext cx="3733800" cy="1695450"/>
          </a:xfrm>
          <a:prstGeom prst="rect">
            <a:avLst/>
          </a:prstGeom>
        </p:spPr>
        <p:txBody>
          <a:bodyPr vert="horz" lIns="91440" tIns="45720" rIns="91440" bIns="45720" rtlCol="0" anchor="ctr">
            <a:normAutofit lnSpcReduction="10000"/>
          </a:bodyPr>
          <a:lstStyle/>
          <a:p>
            <a:pPr defTabSz="914400">
              <a:lnSpc>
                <a:spcPct val="120000"/>
              </a:lnSpc>
              <a:spcBef>
                <a:spcPts val="1000"/>
              </a:spcBef>
              <a:buClr>
                <a:schemeClr val="accent1"/>
              </a:buClr>
              <a:buSzPct val="100000"/>
            </a:pPr>
            <a:r>
              <a:rPr lang="en-US" b="1" dirty="0"/>
              <a:t> Team :</a:t>
            </a:r>
          </a:p>
          <a:p>
            <a:pPr indent="-228600" algn="ctr" defTabSz="914400">
              <a:lnSpc>
                <a:spcPct val="120000"/>
              </a:lnSpc>
              <a:spcBef>
                <a:spcPts val="1000"/>
              </a:spcBef>
              <a:buClr>
                <a:schemeClr val="accent1"/>
              </a:buClr>
              <a:buSzPct val="100000"/>
              <a:buFont typeface="Arial" panose="020B0604020202020204" pitchFamily="34" charset="0"/>
              <a:buChar char="•"/>
            </a:pPr>
            <a:r>
              <a:rPr lang="en-US" dirty="0"/>
              <a:t>Divya Kampalli</a:t>
            </a:r>
          </a:p>
          <a:p>
            <a:pPr indent="-228600" algn="ctr" defTabSz="914400">
              <a:lnSpc>
                <a:spcPct val="120000"/>
              </a:lnSpc>
              <a:spcBef>
                <a:spcPts val="1000"/>
              </a:spcBef>
              <a:buClr>
                <a:schemeClr val="accent1"/>
              </a:buClr>
              <a:buSzPct val="100000"/>
              <a:buFont typeface="Arial" panose="020B0604020202020204" pitchFamily="34" charset="0"/>
              <a:buChar char="•"/>
            </a:pPr>
            <a:r>
              <a:rPr lang="en-US" dirty="0"/>
              <a:t>Bhavya Sirobhushanam</a:t>
            </a:r>
          </a:p>
          <a:p>
            <a:pPr indent="-228600" algn="ctr" defTabSz="914400">
              <a:lnSpc>
                <a:spcPct val="120000"/>
              </a:lnSpc>
              <a:spcBef>
                <a:spcPts val="1000"/>
              </a:spcBef>
              <a:buClr>
                <a:schemeClr val="accent1"/>
              </a:buClr>
              <a:buSzPct val="100000"/>
              <a:buFont typeface="Arial" panose="020B0604020202020204" pitchFamily="34" charset="0"/>
              <a:buChar char="•"/>
            </a:pPr>
            <a:r>
              <a:rPr lang="en-US" dirty="0"/>
              <a:t>Venkateshwar Reddy Kasturi</a:t>
            </a:r>
          </a:p>
        </p:txBody>
      </p:sp>
    </p:spTree>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7000"/>
                <a:hueMod val="88000"/>
                <a:satMod val="130000"/>
                <a:lumMod val="124000"/>
              </a:schemeClr>
            </a:gs>
            <a:gs pos="100000">
              <a:schemeClr val="bg1">
                <a:tint val="96000"/>
                <a:shade val="88000"/>
                <a:hueMod val="108000"/>
                <a:satMod val="164000"/>
                <a:lumMod val="7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14" name="Picture 13" descr="Orange and blue numbers and graphs">
            <a:extLst>
              <a:ext uri="{FF2B5EF4-FFF2-40B4-BE49-F238E27FC236}">
                <a16:creationId xmlns:a16="http://schemas.microsoft.com/office/drawing/2014/main" id="{1FB3E3D7-D1F4-E375-E2EC-96E6C9656F5B}"/>
              </a:ext>
            </a:extLst>
          </p:cNvPr>
          <p:cNvPicPr>
            <a:picLocks noChangeAspect="1"/>
          </p:cNvPicPr>
          <p:nvPr/>
        </p:nvPicPr>
        <p:blipFill rotWithShape="1">
          <a:blip r:embed="rId2">
            <a:alphaModFix amt="25000"/>
            <a:grayscl/>
          </a:blip>
          <a:srcRect t="6402" b="1761"/>
          <a:stretch/>
        </p:blipFill>
        <p:spPr>
          <a:xfrm>
            <a:off x="20" y="10"/>
            <a:ext cx="9143980" cy="5143490"/>
          </a:xfrm>
          <a:prstGeom prst="rect">
            <a:avLst/>
          </a:prstGeom>
        </p:spPr>
      </p:pic>
      <p:sp>
        <p:nvSpPr>
          <p:cNvPr id="2" name="Title 1">
            <a:extLst>
              <a:ext uri="{FF2B5EF4-FFF2-40B4-BE49-F238E27FC236}">
                <a16:creationId xmlns:a16="http://schemas.microsoft.com/office/drawing/2014/main" id="{1B5E3589-63A3-FB80-B1F9-11F3CA66815B}"/>
              </a:ext>
            </a:extLst>
          </p:cNvPr>
          <p:cNvSpPr>
            <a:spLocks noGrp="1"/>
          </p:cNvSpPr>
          <p:nvPr>
            <p:ph type="title"/>
          </p:nvPr>
        </p:nvSpPr>
        <p:spPr/>
        <p:txBody>
          <a:bodyPr>
            <a:normAutofit/>
          </a:bodyPr>
          <a:lstStyle/>
          <a:p>
            <a:pPr marL="12700">
              <a:spcBef>
                <a:spcPts val="1090"/>
              </a:spcBef>
            </a:pPr>
            <a:r>
              <a:rPr lang="en-US" sz="2900" spc="55"/>
              <a:t>Descriptive</a:t>
            </a:r>
            <a:r>
              <a:rPr lang="en-US" sz="2900" spc="-140"/>
              <a:t> </a:t>
            </a:r>
            <a:r>
              <a:rPr lang="en-US" sz="2900" spc="-10"/>
              <a:t>Analysis and Visualization</a:t>
            </a:r>
            <a:br>
              <a:rPr lang="en-US" sz="2900" spc="-10"/>
            </a:br>
            <a:endParaRPr lang="en-US" sz="2900"/>
          </a:p>
        </p:txBody>
      </p:sp>
      <p:sp>
        <p:nvSpPr>
          <p:cNvPr id="6" name="Text Placeholder 5">
            <a:extLst>
              <a:ext uri="{FF2B5EF4-FFF2-40B4-BE49-F238E27FC236}">
                <a16:creationId xmlns:a16="http://schemas.microsoft.com/office/drawing/2014/main" id="{B10D6B65-E615-9030-644F-18C26473C5CA}"/>
              </a:ext>
            </a:extLst>
          </p:cNvPr>
          <p:cNvSpPr>
            <a:spLocks noGrp="1"/>
          </p:cNvSpPr>
          <p:nvPr>
            <p:ph idx="1"/>
          </p:nvPr>
        </p:nvSpPr>
        <p:spPr/>
        <p:txBody>
          <a:bodyPr>
            <a:normAutofit/>
          </a:bodyPr>
          <a:lstStyle/>
          <a:p>
            <a:r>
              <a:rPr lang="en-US"/>
              <a:t>The data from 2019 to 2023 indicates a declining trend in crime rates in Chicago. It is observed that the number of crimes in the year 2020 has been dropped due to pandemic but there has been a increase in crime rates post pandemic from the year 2022. </a:t>
            </a:r>
          </a:p>
          <a:p>
            <a:endParaRPr lang="en-US" dirty="0"/>
          </a:p>
        </p:txBody>
      </p:sp>
    </p:spTree>
    <p:extLst>
      <p:ext uri="{BB962C8B-B14F-4D97-AF65-F5344CB8AC3E}">
        <p14:creationId xmlns:p14="http://schemas.microsoft.com/office/powerpoint/2010/main" val="1433220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296" name="Picture 8" descr="A graph of blue bars&#10;&#10;Description automatically generated">
            <a:extLst>
              <a:ext uri="{FF2B5EF4-FFF2-40B4-BE49-F238E27FC236}">
                <a16:creationId xmlns:a16="http://schemas.microsoft.com/office/drawing/2014/main" id="{030E9438-35D7-30B8-D876-8A508078715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466911" y="573845"/>
            <a:ext cx="2341608" cy="1674249"/>
          </a:xfrm>
          <a:prstGeom prst="rect">
            <a:avLst/>
          </a:prstGeom>
          <a:noFill/>
          <a:extLst>
            <a:ext uri="{909E8E84-426E-40DD-AFC4-6F175D3DCCD1}">
              <a14:hiddenFill xmlns:a14="http://schemas.microsoft.com/office/drawing/2010/main">
                <a:solidFill>
                  <a:srgbClr val="FFFFFF"/>
                </a:solidFill>
              </a14:hiddenFill>
            </a:ext>
          </a:extLst>
        </p:spPr>
      </p:pic>
      <p:pic>
        <p:nvPicPr>
          <p:cNvPr id="12294" name="Picture 6" descr="A graph of blue bars&#10;&#10;Description automatically generated">
            <a:extLst>
              <a:ext uri="{FF2B5EF4-FFF2-40B4-BE49-F238E27FC236}">
                <a16:creationId xmlns:a16="http://schemas.microsoft.com/office/drawing/2014/main" id="{723B1755-962A-CF17-8531-B96B9C76DEE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235138" y="541422"/>
            <a:ext cx="2439677" cy="1744368"/>
          </a:xfrm>
          <a:prstGeom prst="rect">
            <a:avLst/>
          </a:prstGeom>
          <a:noFill/>
          <a:extLst>
            <a:ext uri="{909E8E84-426E-40DD-AFC4-6F175D3DCCD1}">
              <a14:hiddenFill xmlns:a14="http://schemas.microsoft.com/office/drawing/2010/main">
                <a:solidFill>
                  <a:srgbClr val="FFFFFF"/>
                </a:solidFill>
              </a14:hiddenFill>
            </a:ext>
          </a:extLst>
        </p:spPr>
      </p:pic>
      <p:pic>
        <p:nvPicPr>
          <p:cNvPr id="12298" name="Picture 10" descr="A graph of blue bars&#10;&#10;Description automatically generated">
            <a:extLst>
              <a:ext uri="{FF2B5EF4-FFF2-40B4-BE49-F238E27FC236}">
                <a16:creationId xmlns:a16="http://schemas.microsoft.com/office/drawing/2014/main" id="{44158B64-B035-0CF5-557B-DD3A21C1F31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466911" y="2905494"/>
            <a:ext cx="2328708" cy="1665025"/>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A graph of blue bars&#10;&#10;Description automatically generated">
            <a:extLst>
              <a:ext uri="{FF2B5EF4-FFF2-40B4-BE49-F238E27FC236}">
                <a16:creationId xmlns:a16="http://schemas.microsoft.com/office/drawing/2014/main" id="{4EA46BBD-E91A-6D92-8932-A23F11C4461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86257" y="1704838"/>
            <a:ext cx="2439677" cy="1744368"/>
          </a:xfrm>
          <a:prstGeom prst="rect">
            <a:avLst/>
          </a:prstGeom>
          <a:noFill/>
          <a:extLst>
            <a:ext uri="{909E8E84-426E-40DD-AFC4-6F175D3DCCD1}">
              <a14:hiddenFill xmlns:a14="http://schemas.microsoft.com/office/drawing/2010/main">
                <a:solidFill>
                  <a:srgbClr val="FFFFFF"/>
                </a:solidFill>
              </a14:hiddenFill>
            </a:ext>
          </a:extLst>
        </p:spPr>
      </p:pic>
      <p:pic>
        <p:nvPicPr>
          <p:cNvPr id="12290" name="Picture 2" descr="A graph of blue bars&#10;&#10;Description automatically generated">
            <a:extLst>
              <a:ext uri="{FF2B5EF4-FFF2-40B4-BE49-F238E27FC236}">
                <a16:creationId xmlns:a16="http://schemas.microsoft.com/office/drawing/2014/main" id="{8AE88F19-8506-F3BE-2F11-24894AFAA4F7}"/>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a:off x="6235138" y="2868459"/>
            <a:ext cx="2439677" cy="1744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164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986A0F2-FDA6-DCF8-31D0-73A3F36B6B3F}"/>
              </a:ext>
            </a:extLst>
          </p:cNvPr>
          <p:cNvPicPr>
            <a:picLocks noChangeAspect="1"/>
          </p:cNvPicPr>
          <p:nvPr/>
        </p:nvPicPr>
        <p:blipFill>
          <a:blip r:embed="rId2"/>
          <a:stretch>
            <a:fillRect/>
          </a:stretch>
        </p:blipFill>
        <p:spPr>
          <a:xfrm>
            <a:off x="241299" y="299833"/>
            <a:ext cx="2550361" cy="1944650"/>
          </a:xfrm>
          <a:prstGeom prst="rect">
            <a:avLst/>
          </a:prstGeom>
        </p:spPr>
      </p:pic>
      <p:pic>
        <p:nvPicPr>
          <p:cNvPr id="13" name="Picture 12">
            <a:extLst>
              <a:ext uri="{FF2B5EF4-FFF2-40B4-BE49-F238E27FC236}">
                <a16:creationId xmlns:a16="http://schemas.microsoft.com/office/drawing/2014/main" id="{39B3B75B-EC31-91E0-2F39-693FACE01B71}"/>
              </a:ext>
            </a:extLst>
          </p:cNvPr>
          <p:cNvPicPr>
            <a:picLocks noChangeAspect="1"/>
          </p:cNvPicPr>
          <p:nvPr/>
        </p:nvPicPr>
        <p:blipFill>
          <a:blip r:embed="rId3"/>
          <a:stretch>
            <a:fillRect/>
          </a:stretch>
        </p:blipFill>
        <p:spPr>
          <a:xfrm>
            <a:off x="3296412" y="302712"/>
            <a:ext cx="2551176" cy="1938894"/>
          </a:xfrm>
          <a:prstGeom prst="rect">
            <a:avLst/>
          </a:prstGeom>
        </p:spPr>
      </p:pic>
      <p:pic>
        <p:nvPicPr>
          <p:cNvPr id="15" name="Picture 14">
            <a:extLst>
              <a:ext uri="{FF2B5EF4-FFF2-40B4-BE49-F238E27FC236}">
                <a16:creationId xmlns:a16="http://schemas.microsoft.com/office/drawing/2014/main" id="{FEF063AF-412A-0201-588F-01FB845A98FA}"/>
              </a:ext>
            </a:extLst>
          </p:cNvPr>
          <p:cNvPicPr>
            <a:picLocks noChangeAspect="1"/>
          </p:cNvPicPr>
          <p:nvPr/>
        </p:nvPicPr>
        <p:blipFill>
          <a:blip r:embed="rId4"/>
          <a:stretch>
            <a:fillRect/>
          </a:stretch>
        </p:blipFill>
        <p:spPr>
          <a:xfrm>
            <a:off x="6415893" y="241299"/>
            <a:ext cx="2457449" cy="2064258"/>
          </a:xfrm>
          <a:prstGeom prst="rect">
            <a:avLst/>
          </a:prstGeom>
        </p:spPr>
      </p:pic>
      <p:pic>
        <p:nvPicPr>
          <p:cNvPr id="11" name="Picture 10">
            <a:extLst>
              <a:ext uri="{FF2B5EF4-FFF2-40B4-BE49-F238E27FC236}">
                <a16:creationId xmlns:a16="http://schemas.microsoft.com/office/drawing/2014/main" id="{2B65887E-F5C6-9619-E0DE-09B58C3305F6}"/>
              </a:ext>
            </a:extLst>
          </p:cNvPr>
          <p:cNvPicPr>
            <a:picLocks noChangeAspect="1"/>
          </p:cNvPicPr>
          <p:nvPr/>
        </p:nvPicPr>
        <p:blipFill>
          <a:blip r:embed="rId5"/>
          <a:stretch>
            <a:fillRect/>
          </a:stretch>
        </p:blipFill>
        <p:spPr>
          <a:xfrm>
            <a:off x="286094" y="2837942"/>
            <a:ext cx="2525086" cy="2064258"/>
          </a:xfrm>
          <a:prstGeom prst="rect">
            <a:avLst/>
          </a:prstGeom>
        </p:spPr>
      </p:pic>
      <p:pic>
        <p:nvPicPr>
          <p:cNvPr id="5" name="Picture 4">
            <a:extLst>
              <a:ext uri="{FF2B5EF4-FFF2-40B4-BE49-F238E27FC236}">
                <a16:creationId xmlns:a16="http://schemas.microsoft.com/office/drawing/2014/main" id="{A3B7734D-528D-3174-CBAA-550854D69107}"/>
              </a:ext>
            </a:extLst>
          </p:cNvPr>
          <p:cNvPicPr>
            <a:picLocks noChangeAspect="1"/>
          </p:cNvPicPr>
          <p:nvPr/>
        </p:nvPicPr>
        <p:blipFill>
          <a:blip r:embed="rId6"/>
          <a:stretch>
            <a:fillRect/>
          </a:stretch>
        </p:blipFill>
        <p:spPr>
          <a:xfrm>
            <a:off x="3321071" y="2865545"/>
            <a:ext cx="2551176" cy="2009051"/>
          </a:xfrm>
          <a:prstGeom prst="rect">
            <a:avLst/>
          </a:prstGeom>
        </p:spPr>
      </p:pic>
      <p:pic>
        <p:nvPicPr>
          <p:cNvPr id="9" name="Picture 8">
            <a:extLst>
              <a:ext uri="{FF2B5EF4-FFF2-40B4-BE49-F238E27FC236}">
                <a16:creationId xmlns:a16="http://schemas.microsoft.com/office/drawing/2014/main" id="{30042C2C-89B5-1E5C-1663-0795E6D55490}"/>
              </a:ext>
            </a:extLst>
          </p:cNvPr>
          <p:cNvPicPr>
            <a:picLocks noChangeAspect="1"/>
          </p:cNvPicPr>
          <p:nvPr/>
        </p:nvPicPr>
        <p:blipFill>
          <a:blip r:embed="rId7"/>
          <a:stretch>
            <a:fillRect/>
          </a:stretch>
        </p:blipFill>
        <p:spPr>
          <a:xfrm>
            <a:off x="6369093" y="2875112"/>
            <a:ext cx="2551176" cy="1989917"/>
          </a:xfrm>
          <a:prstGeom prst="rect">
            <a:avLst/>
          </a:prstGeom>
        </p:spPr>
      </p:pic>
    </p:spTree>
    <p:extLst>
      <p:ext uri="{BB962C8B-B14F-4D97-AF65-F5344CB8AC3E}">
        <p14:creationId xmlns:p14="http://schemas.microsoft.com/office/powerpoint/2010/main" val="25233814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D5AA6-C420-3619-FE55-271BA337853D}"/>
              </a:ext>
            </a:extLst>
          </p:cNvPr>
          <p:cNvSpPr>
            <a:spLocks noGrp="1"/>
          </p:cNvSpPr>
          <p:nvPr>
            <p:ph type="title"/>
          </p:nvPr>
        </p:nvSpPr>
        <p:spPr>
          <a:xfrm>
            <a:off x="486697" y="471949"/>
            <a:ext cx="4641143" cy="1216741"/>
          </a:xfrm>
        </p:spPr>
        <p:txBody>
          <a:bodyPr>
            <a:normAutofit/>
          </a:bodyPr>
          <a:lstStyle/>
          <a:p>
            <a:pPr>
              <a:lnSpc>
                <a:spcPct val="90000"/>
              </a:lnSpc>
            </a:pPr>
            <a:r>
              <a:rPr lang="en-US" sz="2700">
                <a:solidFill>
                  <a:srgbClr val="EBEBEB"/>
                </a:solidFill>
              </a:rPr>
              <a:t>Descriptive Analysis and Visualization- By Location</a:t>
            </a:r>
          </a:p>
        </p:txBody>
      </p:sp>
      <p:sp>
        <p:nvSpPr>
          <p:cNvPr id="3" name="Text Placeholder 2">
            <a:extLst>
              <a:ext uri="{FF2B5EF4-FFF2-40B4-BE49-F238E27FC236}">
                <a16:creationId xmlns:a16="http://schemas.microsoft.com/office/drawing/2014/main" id="{8235EB4B-D640-05FB-CAC4-5A781CA96C28}"/>
              </a:ext>
            </a:extLst>
          </p:cNvPr>
          <p:cNvSpPr>
            <a:spLocks noGrp="1"/>
          </p:cNvSpPr>
          <p:nvPr>
            <p:ph idx="1"/>
          </p:nvPr>
        </p:nvSpPr>
        <p:spPr>
          <a:xfrm>
            <a:off x="486697" y="1828800"/>
            <a:ext cx="4641142" cy="2839064"/>
          </a:xfrm>
        </p:spPr>
        <p:txBody>
          <a:bodyPr>
            <a:normAutofit/>
          </a:bodyPr>
          <a:lstStyle/>
          <a:p>
            <a:r>
              <a:rPr lang="en-US">
                <a:solidFill>
                  <a:srgbClr val="FFFFFF"/>
                </a:solidFill>
              </a:rPr>
              <a:t>The locations with highest occurrences of crime remained somewhat consistent from 2019 to 2022. Streets accounted for over 300,000 incidents - nearly triple the crimes at next top spots like apartments, residences and vehicles. While streets see all kinds of crime, further analysis revealed most vehicle crimes occur at parking locations. Retail areas witness more thefts and robberies as expected. This spatial pattern analysis again reiterates focusing policing and prevention efforts around the key hot spots.</a:t>
            </a:r>
          </a:p>
        </p:txBody>
      </p:sp>
      <p:pic>
        <p:nvPicPr>
          <p:cNvPr id="13318" name="Picture 6">
            <a:extLst>
              <a:ext uri="{FF2B5EF4-FFF2-40B4-BE49-F238E27FC236}">
                <a16:creationId xmlns:a16="http://schemas.microsoft.com/office/drawing/2014/main" id="{F6B28DD1-3C93-94F5-EF0A-AA3B80C52A2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67231" y="2719738"/>
            <a:ext cx="3053885" cy="2181345"/>
          </a:xfrm>
          <a:prstGeom prst="rect">
            <a:avLst/>
          </a:prstGeom>
          <a:noFill/>
          <a:extLst>
            <a:ext uri="{909E8E84-426E-40DD-AFC4-6F175D3DCCD1}">
              <a14:hiddenFill xmlns:a14="http://schemas.microsoft.com/office/drawing/2010/main">
                <a:solidFill>
                  <a:srgbClr val="FFFFFF"/>
                </a:solidFill>
              </a14:hiddenFill>
            </a:ext>
          </a:extLst>
        </p:spPr>
      </p:pic>
      <p:pic>
        <p:nvPicPr>
          <p:cNvPr id="13322" name="Picture 10">
            <a:extLst>
              <a:ext uri="{FF2B5EF4-FFF2-40B4-BE49-F238E27FC236}">
                <a16:creationId xmlns:a16="http://schemas.microsoft.com/office/drawing/2014/main" id="{F14E3721-635C-3E21-6EB8-3F5E7B7196C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64960" y="354628"/>
            <a:ext cx="3053885" cy="21813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69687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B4610-C550-5D44-7F10-F158DEA32914}"/>
              </a:ext>
            </a:extLst>
          </p:cNvPr>
          <p:cNvSpPr>
            <a:spLocks noGrp="1"/>
          </p:cNvSpPr>
          <p:nvPr>
            <p:ph type="title"/>
          </p:nvPr>
        </p:nvSpPr>
        <p:spPr>
          <a:xfrm>
            <a:off x="587824" y="418457"/>
            <a:ext cx="7565575" cy="769441"/>
          </a:xfrm>
        </p:spPr>
        <p:txBody>
          <a:bodyPr>
            <a:normAutofit fontScale="90000"/>
          </a:bodyPr>
          <a:lstStyle/>
          <a:p>
            <a:r>
              <a:rPr lang="en-US" dirty="0"/>
              <a:t>Descriptive analysis and Visualization – Community areas, Different time dimensions</a:t>
            </a:r>
          </a:p>
        </p:txBody>
      </p:sp>
      <p:pic>
        <p:nvPicPr>
          <p:cNvPr id="9222" name="Picture 6">
            <a:extLst>
              <a:ext uri="{FF2B5EF4-FFF2-40B4-BE49-F238E27FC236}">
                <a16:creationId xmlns:a16="http://schemas.microsoft.com/office/drawing/2014/main" id="{1F07CEBE-B217-4947-69B9-724162DEDC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2400" cy="133350"/>
          </a:xfrm>
          <a:prstGeom prst="rect">
            <a:avLst/>
          </a:prstGeom>
          <a:noFill/>
          <a:extLst>
            <a:ext uri="{909E8E84-426E-40DD-AFC4-6F175D3DCCD1}">
              <a14:hiddenFill xmlns:a14="http://schemas.microsoft.com/office/drawing/2010/main">
                <a:solidFill>
                  <a:srgbClr val="FFFFFF"/>
                </a:solidFill>
              </a14:hiddenFill>
            </a:ext>
          </a:extLst>
        </p:spPr>
      </p:pic>
      <p:pic>
        <p:nvPicPr>
          <p:cNvPr id="9302" name="Picture 86">
            <a:extLst>
              <a:ext uri="{FF2B5EF4-FFF2-40B4-BE49-F238E27FC236}">
                <a16:creationId xmlns:a16="http://schemas.microsoft.com/office/drawing/2014/main" id="{CACFD3E6-FF9E-2740-513A-7753D91712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2400" cy="1333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08">
            <a:extLst>
              <a:ext uri="{FF2B5EF4-FFF2-40B4-BE49-F238E27FC236}">
                <a16:creationId xmlns:a16="http://schemas.microsoft.com/office/drawing/2014/main" id="{B3FDF492-235E-E096-A3C5-8135232AD47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2248" y="1962150"/>
            <a:ext cx="3695201" cy="263942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10">
            <a:extLst>
              <a:ext uri="{FF2B5EF4-FFF2-40B4-BE49-F238E27FC236}">
                <a16:creationId xmlns:a16="http://schemas.microsoft.com/office/drawing/2014/main" id="{9E068696-1FD6-5E27-D92B-DAF20A4490B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458198" y="1983988"/>
            <a:ext cx="3695201" cy="26394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56517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id="{A92EA225-DDF0-3BAC-2A41-E4E9BA752AB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50112" y="482600"/>
            <a:ext cx="5843775" cy="4178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2996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396" name="Picture 12">
            <a:extLst>
              <a:ext uri="{FF2B5EF4-FFF2-40B4-BE49-F238E27FC236}">
                <a16:creationId xmlns:a16="http://schemas.microsoft.com/office/drawing/2014/main" id="{F0C5EACD-F7A9-0F25-ADA4-48CC077AD4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466911" y="573845"/>
            <a:ext cx="2341608" cy="1674249"/>
          </a:xfrm>
          <a:prstGeom prst="rect">
            <a:avLst/>
          </a:prstGeom>
          <a:noFill/>
          <a:extLst>
            <a:ext uri="{909E8E84-426E-40DD-AFC4-6F175D3DCCD1}">
              <a14:hiddenFill xmlns:a14="http://schemas.microsoft.com/office/drawing/2010/main">
                <a:solidFill>
                  <a:srgbClr val="FFFFFF"/>
                </a:solidFill>
              </a14:hiddenFill>
            </a:ext>
          </a:extLst>
        </p:spPr>
      </p:pic>
      <p:pic>
        <p:nvPicPr>
          <p:cNvPr id="16392" name="Picture 8">
            <a:extLst>
              <a:ext uri="{FF2B5EF4-FFF2-40B4-BE49-F238E27FC236}">
                <a16:creationId xmlns:a16="http://schemas.microsoft.com/office/drawing/2014/main" id="{C2AF74BF-A544-7350-DAD9-B3F25CBA1EF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3286257" y="541422"/>
            <a:ext cx="2439677" cy="1744368"/>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43202B07-C7D8-261A-7014-F61AC2F418D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235138" y="541422"/>
            <a:ext cx="2439677" cy="1744368"/>
          </a:xfrm>
          <a:prstGeom prst="rect">
            <a:avLst/>
          </a:prstGeom>
          <a:noFill/>
          <a:extLst>
            <a:ext uri="{909E8E84-426E-40DD-AFC4-6F175D3DCCD1}">
              <a14:hiddenFill xmlns:a14="http://schemas.microsoft.com/office/drawing/2010/main">
                <a:solidFill>
                  <a:srgbClr val="FFFFFF"/>
                </a:solidFill>
              </a14:hiddenFill>
            </a:ext>
          </a:extLst>
        </p:spPr>
      </p:pic>
      <p:pic>
        <p:nvPicPr>
          <p:cNvPr id="16394" name="Picture 10">
            <a:extLst>
              <a:ext uri="{FF2B5EF4-FFF2-40B4-BE49-F238E27FC236}">
                <a16:creationId xmlns:a16="http://schemas.microsoft.com/office/drawing/2014/main" id="{2F3B4DD4-36CC-1501-59B3-AD2F103A197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466911" y="2905494"/>
            <a:ext cx="2328708" cy="1665025"/>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a:extLst>
              <a:ext uri="{FF2B5EF4-FFF2-40B4-BE49-F238E27FC236}">
                <a16:creationId xmlns:a16="http://schemas.microsoft.com/office/drawing/2014/main" id="{FB0E7AA0-CC2C-DCBF-0F8C-69B52283122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a:off x="3304074" y="2901805"/>
            <a:ext cx="2413000" cy="1725294"/>
          </a:xfrm>
          <a:prstGeom prst="rect">
            <a:avLst/>
          </a:prstGeom>
          <a:noFill/>
          <a:extLst>
            <a:ext uri="{909E8E84-426E-40DD-AFC4-6F175D3DCCD1}">
              <a14:hiddenFill xmlns:a14="http://schemas.microsoft.com/office/drawing/2010/main">
                <a:solidFill>
                  <a:srgbClr val="FFFFFF"/>
                </a:solidFill>
              </a14:hiddenFill>
            </a:ext>
          </a:extLst>
        </p:spPr>
      </p:pic>
      <p:pic>
        <p:nvPicPr>
          <p:cNvPr id="16388" name="Picture 4">
            <a:extLst>
              <a:ext uri="{FF2B5EF4-FFF2-40B4-BE49-F238E27FC236}">
                <a16:creationId xmlns:a16="http://schemas.microsoft.com/office/drawing/2014/main" id="{3518662B-DBB9-C33B-47A8-640F8CDA2290}"/>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tretch>
            <a:fillRect/>
          </a:stretch>
        </p:blipFill>
        <p:spPr bwMode="auto">
          <a:xfrm>
            <a:off x="6235138" y="2868459"/>
            <a:ext cx="2439677" cy="1744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04411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 name="Picture 2" descr="A graph with a line&#10;&#10;Description automatically generated">
            <a:extLst>
              <a:ext uri="{FF2B5EF4-FFF2-40B4-BE49-F238E27FC236}">
                <a16:creationId xmlns:a16="http://schemas.microsoft.com/office/drawing/2014/main" id="{E183D9FC-5F66-2C92-6646-1CA232C2394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4339597" y="2002263"/>
            <a:ext cx="3319923" cy="2373744"/>
          </a:xfrm>
          <a:prstGeom prst="rect">
            <a:avLst/>
          </a:prstGeom>
          <a:noFill/>
          <a:effectLst>
            <a:outerShdw blurRad="50800" dist="38100" dir="5400000" algn="t" rotWithShape="0">
              <a:prstClr val="black">
                <a:alpha val="43000"/>
              </a:prstClr>
            </a:outerShdw>
          </a:effectLst>
          <a:extLst>
            <a:ext uri="{909E8E84-426E-40DD-AFC4-6F175D3DCCD1}">
              <a14:hiddenFill xmlns:a14="http://schemas.microsoft.com/office/drawing/2010/main">
                <a:solidFill>
                  <a:srgbClr val="FFFFFF"/>
                </a:solidFill>
              </a14:hiddenFill>
            </a:ext>
          </a:extLst>
        </p:spPr>
      </p:pic>
      <p:pic>
        <p:nvPicPr>
          <p:cNvPr id="15364" name="Picture 4" descr="A graph of different colored lines&#10;&#10;Description automatically generated">
            <a:extLst>
              <a:ext uri="{FF2B5EF4-FFF2-40B4-BE49-F238E27FC236}">
                <a16:creationId xmlns:a16="http://schemas.microsoft.com/office/drawing/2014/main" id="{9E40FF60-9548-F8FC-81B7-CD47F2ED937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424823" y="2038350"/>
            <a:ext cx="3319922" cy="2373743"/>
          </a:xfrm>
          <a:prstGeom prst="rect">
            <a:avLst/>
          </a:prstGeom>
          <a:noFill/>
          <a:effectLst>
            <a:outerShdw blurRad="50800" dist="38100" dir="5400000" algn="t" rotWithShape="0">
              <a:prstClr val="black">
                <a:alpha val="43000"/>
              </a:prstClr>
            </a:outerShdw>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80FCAED-5182-7FCD-B198-2ACF4B164FFB}"/>
              </a:ext>
            </a:extLst>
          </p:cNvPr>
          <p:cNvSpPr txBox="1"/>
          <p:nvPr/>
        </p:nvSpPr>
        <p:spPr>
          <a:xfrm>
            <a:off x="798015" y="1515851"/>
            <a:ext cx="2573538" cy="369332"/>
          </a:xfrm>
          <a:prstGeom prst="rect">
            <a:avLst/>
          </a:prstGeom>
          <a:noFill/>
        </p:spPr>
        <p:txBody>
          <a:bodyPr wrap="square" rtlCol="0">
            <a:spAutoFit/>
          </a:bodyPr>
          <a:lstStyle/>
          <a:p>
            <a:r>
              <a:rPr lang="en-US" b="0" i="0">
                <a:solidFill>
                  <a:schemeClr val="tx1">
                    <a:lumMod val="95000"/>
                  </a:schemeClr>
                </a:solidFill>
                <a:effectLst/>
                <a:latin typeface="Helvetica Neue"/>
              </a:rPr>
              <a:t>Arrest trend per crime</a:t>
            </a:r>
            <a:endParaRPr lang="en-US" dirty="0">
              <a:solidFill>
                <a:schemeClr val="tx1">
                  <a:lumMod val="95000"/>
                </a:schemeClr>
              </a:solidFill>
            </a:endParaRPr>
          </a:p>
        </p:txBody>
      </p:sp>
      <p:sp>
        <p:nvSpPr>
          <p:cNvPr id="7" name="TextBox 6">
            <a:extLst>
              <a:ext uri="{FF2B5EF4-FFF2-40B4-BE49-F238E27FC236}">
                <a16:creationId xmlns:a16="http://schemas.microsoft.com/office/drawing/2014/main" id="{BF8DB14D-170E-9FCA-606C-55804DCE1D4B}"/>
              </a:ext>
            </a:extLst>
          </p:cNvPr>
          <p:cNvSpPr txBox="1"/>
          <p:nvPr/>
        </p:nvSpPr>
        <p:spPr>
          <a:xfrm>
            <a:off x="4375198" y="1532113"/>
            <a:ext cx="3429000" cy="369332"/>
          </a:xfrm>
          <a:prstGeom prst="rect">
            <a:avLst/>
          </a:prstGeom>
          <a:noFill/>
        </p:spPr>
        <p:txBody>
          <a:bodyPr wrap="square" rtlCol="0">
            <a:spAutoFit/>
          </a:bodyPr>
          <a:lstStyle/>
          <a:p>
            <a:r>
              <a:rPr lang="en-US" sz="1800" b="0" i="0" kern="1200">
                <a:solidFill>
                  <a:srgbClr val="EBEBEB"/>
                </a:solidFill>
                <a:latin typeface="+mj-lt"/>
                <a:ea typeface="+mj-ea"/>
                <a:cs typeface="+mj-cs"/>
              </a:rPr>
              <a:t>Arrest Rate over the years</a:t>
            </a:r>
            <a:endParaRPr lang="en-US" dirty="0"/>
          </a:p>
        </p:txBody>
      </p:sp>
      <p:sp>
        <p:nvSpPr>
          <p:cNvPr id="8" name="TextBox 7">
            <a:extLst>
              <a:ext uri="{FF2B5EF4-FFF2-40B4-BE49-F238E27FC236}">
                <a16:creationId xmlns:a16="http://schemas.microsoft.com/office/drawing/2014/main" id="{2041F417-4461-5AC4-4748-7719CA11DCD1}"/>
              </a:ext>
            </a:extLst>
          </p:cNvPr>
          <p:cNvSpPr txBox="1"/>
          <p:nvPr/>
        </p:nvSpPr>
        <p:spPr>
          <a:xfrm>
            <a:off x="990600" y="428027"/>
            <a:ext cx="4382699" cy="584775"/>
          </a:xfrm>
          <a:prstGeom prst="rect">
            <a:avLst/>
          </a:prstGeom>
          <a:noFill/>
        </p:spPr>
        <p:txBody>
          <a:bodyPr wrap="square" rtlCol="0">
            <a:spAutoFit/>
          </a:bodyPr>
          <a:lstStyle/>
          <a:p>
            <a:r>
              <a:rPr lang="en-US" sz="3200" b="1" i="0" kern="1200" dirty="0">
                <a:solidFill>
                  <a:srgbClr val="EBEBEB"/>
                </a:solidFill>
                <a:latin typeface="+mj-lt"/>
                <a:ea typeface="+mj-ea"/>
                <a:cs typeface="+mj-cs"/>
              </a:rPr>
              <a:t>Arrest Rates</a:t>
            </a:r>
            <a:endParaRPr lang="en-US" sz="3200" b="1" dirty="0"/>
          </a:p>
        </p:txBody>
      </p:sp>
    </p:spTree>
    <p:extLst>
      <p:ext uri="{BB962C8B-B14F-4D97-AF65-F5344CB8AC3E}">
        <p14:creationId xmlns:p14="http://schemas.microsoft.com/office/powerpoint/2010/main" val="589749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a:extLst>
              <a:ext uri="{FF2B5EF4-FFF2-40B4-BE49-F238E27FC236}">
                <a16:creationId xmlns:a16="http://schemas.microsoft.com/office/drawing/2014/main" id="{0A84D34B-1E66-EEE3-ACFE-A4FD1ED28E8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20070"/>
            <a:ext cx="3359274" cy="2399480"/>
          </a:xfrm>
          <a:prstGeom prst="rect">
            <a:avLst/>
          </a:prstGeom>
          <a:noFill/>
          <a:extLst>
            <a:ext uri="{909E8E84-426E-40DD-AFC4-6F175D3DCCD1}">
              <a14:hiddenFill xmlns:a14="http://schemas.microsoft.com/office/drawing/2010/main">
                <a:solidFill>
                  <a:srgbClr val="FFFFFF"/>
                </a:solidFill>
              </a14:hiddenFill>
            </a:ext>
          </a:extLst>
        </p:spPr>
      </p:pic>
      <p:pic>
        <p:nvPicPr>
          <p:cNvPr id="18436" name="Picture 4">
            <a:extLst>
              <a:ext uri="{FF2B5EF4-FFF2-40B4-BE49-F238E27FC236}">
                <a16:creationId xmlns:a16="http://schemas.microsoft.com/office/drawing/2014/main" id="{8839A579-4460-136E-7303-C03CA23078A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8200" y="1620070"/>
            <a:ext cx="3359274" cy="239948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B038882-F89A-2D43-836D-73894CFA8240}"/>
              </a:ext>
            </a:extLst>
          </p:cNvPr>
          <p:cNvSpPr txBox="1"/>
          <p:nvPr/>
        </p:nvSpPr>
        <p:spPr>
          <a:xfrm>
            <a:off x="533400" y="895350"/>
            <a:ext cx="6934200" cy="369332"/>
          </a:xfrm>
          <a:prstGeom prst="rect">
            <a:avLst/>
          </a:prstGeom>
          <a:noFill/>
        </p:spPr>
        <p:txBody>
          <a:bodyPr wrap="square" rtlCol="0">
            <a:spAutoFit/>
          </a:bodyPr>
          <a:lstStyle/>
          <a:p>
            <a:r>
              <a:rPr lang="en-US" dirty="0"/>
              <a:t>Evolution of crime types </a:t>
            </a:r>
            <a:r>
              <a:rPr lang="en-US" sz="1400" dirty="0"/>
              <a:t>and</a:t>
            </a:r>
            <a:r>
              <a:rPr lang="en-US" dirty="0"/>
              <a:t> Arrest rates By Community Areas </a:t>
            </a:r>
          </a:p>
        </p:txBody>
      </p:sp>
      <p:sp>
        <p:nvSpPr>
          <p:cNvPr id="3" name="TextBox 2">
            <a:extLst>
              <a:ext uri="{FF2B5EF4-FFF2-40B4-BE49-F238E27FC236}">
                <a16:creationId xmlns:a16="http://schemas.microsoft.com/office/drawing/2014/main" id="{CE091415-7875-7F60-E7EC-EDE4C85CD67A}"/>
              </a:ext>
            </a:extLst>
          </p:cNvPr>
          <p:cNvSpPr txBox="1"/>
          <p:nvPr/>
        </p:nvSpPr>
        <p:spPr>
          <a:xfrm>
            <a:off x="838200" y="4248150"/>
            <a:ext cx="2819400" cy="369332"/>
          </a:xfrm>
          <a:prstGeom prst="rect">
            <a:avLst/>
          </a:prstGeom>
          <a:noFill/>
        </p:spPr>
        <p:txBody>
          <a:bodyPr wrap="square" rtlCol="0">
            <a:spAutoFit/>
          </a:bodyPr>
          <a:lstStyle/>
          <a:p>
            <a:r>
              <a:rPr lang="en-US" dirty="0"/>
              <a:t>Crime in Top 5 Areas</a:t>
            </a:r>
          </a:p>
        </p:txBody>
      </p:sp>
      <p:sp>
        <p:nvSpPr>
          <p:cNvPr id="4" name="TextBox 3">
            <a:extLst>
              <a:ext uri="{FF2B5EF4-FFF2-40B4-BE49-F238E27FC236}">
                <a16:creationId xmlns:a16="http://schemas.microsoft.com/office/drawing/2014/main" id="{D44B6E9B-FE01-9B73-7621-8417CA87293A}"/>
              </a:ext>
            </a:extLst>
          </p:cNvPr>
          <p:cNvSpPr txBox="1"/>
          <p:nvPr/>
        </p:nvSpPr>
        <p:spPr>
          <a:xfrm>
            <a:off x="4924224" y="4236942"/>
            <a:ext cx="3352800" cy="369332"/>
          </a:xfrm>
          <a:prstGeom prst="rect">
            <a:avLst/>
          </a:prstGeom>
          <a:noFill/>
        </p:spPr>
        <p:txBody>
          <a:bodyPr wrap="square" rtlCol="0">
            <a:spAutoFit/>
          </a:bodyPr>
          <a:lstStyle/>
          <a:p>
            <a:r>
              <a:rPr lang="en-US" dirty="0"/>
              <a:t>Crime in least 5 Areas</a:t>
            </a:r>
          </a:p>
        </p:txBody>
      </p:sp>
    </p:spTree>
    <p:extLst>
      <p:ext uri="{BB962C8B-B14F-4D97-AF65-F5344CB8AC3E}">
        <p14:creationId xmlns:p14="http://schemas.microsoft.com/office/powerpoint/2010/main" val="4769445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a:spLocks noGrp="1"/>
          </p:cNvSpPr>
          <p:nvPr>
            <p:ph type="title"/>
          </p:nvPr>
        </p:nvSpPr>
        <p:spPr>
          <a:prstGeom prst="rect">
            <a:avLst/>
          </a:prstGeom>
        </p:spPr>
        <p:txBody>
          <a:bodyPr vert="horz" wrap="square" lIns="0" tIns="138430" rIns="0" bIns="0" rtlCol="0">
            <a:spAutoFit/>
          </a:bodyPr>
          <a:lstStyle/>
          <a:p>
            <a:pPr marL="12700">
              <a:lnSpc>
                <a:spcPct val="100000"/>
              </a:lnSpc>
              <a:spcBef>
                <a:spcPts val="1090"/>
              </a:spcBef>
            </a:pPr>
            <a:r>
              <a:rPr lang="en-US" spc="-10"/>
              <a:t>Conclusion</a:t>
            </a:r>
          </a:p>
          <a:p>
            <a:pPr marL="12700">
              <a:lnSpc>
                <a:spcPct val="100000"/>
              </a:lnSpc>
              <a:spcBef>
                <a:spcPts val="600"/>
              </a:spcBef>
            </a:pPr>
            <a:r>
              <a:rPr lang="en-US" sz="1500" spc="75">
                <a:latin typeface="Times New Roman"/>
                <a:cs typeface="Times New Roman"/>
              </a:rPr>
              <a:t>Insights</a:t>
            </a:r>
            <a:r>
              <a:rPr lang="en-US" sz="1500">
                <a:latin typeface="Times New Roman"/>
                <a:cs typeface="Times New Roman"/>
              </a:rPr>
              <a:t> </a:t>
            </a:r>
            <a:r>
              <a:rPr lang="en-US" sz="1500" spc="100">
                <a:latin typeface="Times New Roman"/>
                <a:cs typeface="Times New Roman"/>
              </a:rPr>
              <a:t>and</a:t>
            </a:r>
            <a:r>
              <a:rPr lang="en-US" sz="1500">
                <a:latin typeface="Times New Roman"/>
                <a:cs typeface="Times New Roman"/>
              </a:rPr>
              <a:t> </a:t>
            </a:r>
            <a:r>
              <a:rPr lang="en-US" sz="1500" spc="80">
                <a:latin typeface="Times New Roman"/>
                <a:cs typeface="Times New Roman"/>
              </a:rPr>
              <a:t>Future</a:t>
            </a:r>
            <a:r>
              <a:rPr lang="en-US" sz="1500">
                <a:latin typeface="Times New Roman"/>
                <a:cs typeface="Times New Roman"/>
              </a:rPr>
              <a:t> </a:t>
            </a:r>
            <a:r>
              <a:rPr lang="en-US" sz="1500" spc="-20">
                <a:latin typeface="Times New Roman"/>
                <a:cs typeface="Times New Roman"/>
              </a:rPr>
              <a:t>Work</a:t>
            </a:r>
            <a:endParaRPr lang="en-US" sz="1500">
              <a:latin typeface="Times New Roman"/>
              <a:cs typeface="Times New Roman"/>
            </a:endParaRPr>
          </a:p>
        </p:txBody>
      </p:sp>
      <p:sp>
        <p:nvSpPr>
          <p:cNvPr id="7" name="object 7"/>
          <p:cNvSpPr txBox="1"/>
          <p:nvPr/>
        </p:nvSpPr>
        <p:spPr>
          <a:xfrm>
            <a:off x="587825" y="1614083"/>
            <a:ext cx="4149725" cy="3196590"/>
          </a:xfrm>
          <a:prstGeom prst="rect">
            <a:avLst/>
          </a:prstGeom>
        </p:spPr>
        <p:txBody>
          <a:bodyPr vert="horz" wrap="square" lIns="0" tIns="12700" rIns="0" bIns="0" rtlCol="0">
            <a:spAutoFit/>
          </a:bodyPr>
          <a:lstStyle/>
          <a:p>
            <a:pPr marL="393700" indent="-271145">
              <a:lnSpc>
                <a:spcPct val="100000"/>
              </a:lnSpc>
              <a:spcBef>
                <a:spcPts val="100"/>
              </a:spcBef>
              <a:buSzPct val="92307"/>
              <a:buFont typeface="Gadugi"/>
              <a:buAutoNum type="arabicPlain"/>
              <a:tabLst>
                <a:tab pos="393700" algn="l"/>
              </a:tabLst>
            </a:pPr>
            <a:r>
              <a:rPr lang="en-US" sz="1300" spc="-10" dirty="0">
                <a:latin typeface="Georgia"/>
                <a:cs typeface="Georgia"/>
              </a:rPr>
              <a:t>Insights</a:t>
            </a:r>
            <a:endParaRPr lang="en-US" sz="1300" dirty="0">
              <a:latin typeface="Georgia"/>
              <a:cs typeface="Georgia"/>
            </a:endParaRPr>
          </a:p>
          <a:p>
            <a:pPr marL="12700" marR="5080">
              <a:lnSpc>
                <a:spcPts val="1430"/>
              </a:lnSpc>
              <a:spcBef>
                <a:spcPts val="1380"/>
              </a:spcBef>
            </a:pPr>
            <a:r>
              <a:rPr lang="en-US" sz="1200" spc="55" dirty="0">
                <a:latin typeface="Times New Roman"/>
                <a:cs typeface="Times New Roman"/>
              </a:rPr>
              <a:t>The</a:t>
            </a:r>
            <a:r>
              <a:rPr lang="en-US" sz="1200" spc="65" dirty="0">
                <a:latin typeface="Times New Roman"/>
                <a:cs typeface="Times New Roman"/>
              </a:rPr>
              <a:t> </a:t>
            </a:r>
            <a:r>
              <a:rPr lang="en-US" sz="1200" spc="20" dirty="0">
                <a:latin typeface="Times New Roman"/>
                <a:cs typeface="Times New Roman"/>
              </a:rPr>
              <a:t>analysis</a:t>
            </a:r>
            <a:r>
              <a:rPr lang="en-US" sz="1200" spc="70" dirty="0">
                <a:latin typeface="Times New Roman"/>
                <a:cs typeface="Times New Roman"/>
              </a:rPr>
              <a:t> </a:t>
            </a:r>
            <a:r>
              <a:rPr lang="en-US" sz="1200" spc="20" dirty="0">
                <a:latin typeface="Times New Roman"/>
                <a:cs typeface="Times New Roman"/>
              </a:rPr>
              <a:t>revealed</a:t>
            </a:r>
            <a:r>
              <a:rPr lang="en-US" sz="1200" spc="70" dirty="0">
                <a:latin typeface="Times New Roman"/>
                <a:cs typeface="Times New Roman"/>
              </a:rPr>
              <a:t> </a:t>
            </a:r>
            <a:r>
              <a:rPr lang="en-US" sz="1200" spc="55" dirty="0">
                <a:latin typeface="Times New Roman"/>
                <a:cs typeface="Times New Roman"/>
              </a:rPr>
              <a:t>insightful</a:t>
            </a:r>
            <a:r>
              <a:rPr lang="en-US" sz="1200" spc="70" dirty="0">
                <a:latin typeface="Times New Roman"/>
                <a:cs typeface="Times New Roman"/>
              </a:rPr>
              <a:t> </a:t>
            </a:r>
            <a:r>
              <a:rPr lang="en-US" sz="1200" spc="65" dirty="0">
                <a:latin typeface="Times New Roman"/>
                <a:cs typeface="Times New Roman"/>
              </a:rPr>
              <a:t>temporal </a:t>
            </a:r>
            <a:r>
              <a:rPr lang="en-US" sz="1200" spc="80" dirty="0">
                <a:latin typeface="Times New Roman"/>
                <a:cs typeface="Times New Roman"/>
              </a:rPr>
              <a:t>and</a:t>
            </a:r>
            <a:r>
              <a:rPr lang="en-US" sz="1200" spc="70" dirty="0">
                <a:latin typeface="Times New Roman"/>
                <a:cs typeface="Times New Roman"/>
              </a:rPr>
              <a:t> </a:t>
            </a:r>
            <a:r>
              <a:rPr lang="en-US" sz="1200" spc="45" dirty="0">
                <a:latin typeface="Times New Roman"/>
                <a:cs typeface="Times New Roman"/>
              </a:rPr>
              <a:t>spatial </a:t>
            </a:r>
            <a:r>
              <a:rPr lang="en-US" sz="1200" spc="80" dirty="0">
                <a:latin typeface="Times New Roman"/>
                <a:cs typeface="Times New Roman"/>
              </a:rPr>
              <a:t>patterns</a:t>
            </a:r>
            <a:r>
              <a:rPr lang="en-US" sz="1200" spc="70" dirty="0">
                <a:latin typeface="Times New Roman"/>
                <a:cs typeface="Times New Roman"/>
              </a:rPr>
              <a:t> </a:t>
            </a:r>
            <a:r>
              <a:rPr lang="en-US" sz="1200" spc="80" dirty="0">
                <a:latin typeface="Times New Roman"/>
                <a:cs typeface="Times New Roman"/>
              </a:rPr>
              <a:t>and</a:t>
            </a:r>
            <a:r>
              <a:rPr lang="en-US" sz="1200" spc="70" dirty="0">
                <a:latin typeface="Times New Roman"/>
                <a:cs typeface="Times New Roman"/>
              </a:rPr>
              <a:t> </a:t>
            </a:r>
            <a:r>
              <a:rPr lang="en-US" sz="1200" spc="75" dirty="0">
                <a:latin typeface="Times New Roman"/>
                <a:cs typeface="Times New Roman"/>
              </a:rPr>
              <a:t>trends</a:t>
            </a:r>
            <a:r>
              <a:rPr lang="en-US" sz="1200" spc="70" dirty="0">
                <a:latin typeface="Times New Roman"/>
                <a:cs typeface="Times New Roman"/>
              </a:rPr>
              <a:t> </a:t>
            </a:r>
            <a:r>
              <a:rPr lang="en-US" sz="1200" dirty="0">
                <a:latin typeface="Times New Roman"/>
                <a:cs typeface="Times New Roman"/>
              </a:rPr>
              <a:t>for</a:t>
            </a:r>
            <a:r>
              <a:rPr lang="en-US" sz="1200" spc="70" dirty="0">
                <a:latin typeface="Times New Roman"/>
                <a:cs typeface="Times New Roman"/>
              </a:rPr>
              <a:t> </a:t>
            </a:r>
            <a:r>
              <a:rPr lang="en-US" sz="1200" spc="50" dirty="0">
                <a:latin typeface="Times New Roman"/>
                <a:cs typeface="Times New Roman"/>
              </a:rPr>
              <a:t>different</a:t>
            </a:r>
            <a:r>
              <a:rPr lang="en-US" sz="1200" spc="70" dirty="0">
                <a:latin typeface="Times New Roman"/>
                <a:cs typeface="Times New Roman"/>
              </a:rPr>
              <a:t> </a:t>
            </a:r>
            <a:r>
              <a:rPr lang="en-US" sz="1200" dirty="0">
                <a:latin typeface="Times New Roman"/>
                <a:cs typeface="Times New Roman"/>
              </a:rPr>
              <a:t>crime</a:t>
            </a:r>
            <a:r>
              <a:rPr lang="en-US" sz="1200" spc="70" dirty="0">
                <a:latin typeface="Times New Roman"/>
                <a:cs typeface="Times New Roman"/>
              </a:rPr>
              <a:t> </a:t>
            </a:r>
            <a:r>
              <a:rPr lang="en-US" sz="1200" spc="55" dirty="0">
                <a:latin typeface="Times New Roman"/>
                <a:cs typeface="Times New Roman"/>
              </a:rPr>
              <a:t>types</a:t>
            </a:r>
            <a:r>
              <a:rPr lang="en-US" sz="1200" spc="70" dirty="0">
                <a:latin typeface="Times New Roman"/>
                <a:cs typeface="Times New Roman"/>
              </a:rPr>
              <a:t> </a:t>
            </a:r>
            <a:r>
              <a:rPr lang="en-US" sz="1200" spc="65" dirty="0">
                <a:latin typeface="Times New Roman"/>
                <a:cs typeface="Times New Roman"/>
              </a:rPr>
              <a:t>in</a:t>
            </a:r>
            <a:r>
              <a:rPr lang="en-US" sz="1200" spc="70" dirty="0">
                <a:latin typeface="Times New Roman"/>
                <a:cs typeface="Times New Roman"/>
              </a:rPr>
              <a:t> </a:t>
            </a:r>
            <a:r>
              <a:rPr lang="en-US" sz="1200" dirty="0">
                <a:latin typeface="Times New Roman"/>
                <a:cs typeface="Times New Roman"/>
              </a:rPr>
              <a:t>Chicago</a:t>
            </a:r>
            <a:r>
              <a:rPr lang="en-US" sz="1200" spc="70" dirty="0">
                <a:latin typeface="Times New Roman"/>
                <a:cs typeface="Times New Roman"/>
              </a:rPr>
              <a:t> </a:t>
            </a:r>
            <a:r>
              <a:rPr lang="en-US" sz="1200" spc="30" dirty="0">
                <a:latin typeface="Times New Roman"/>
                <a:cs typeface="Times New Roman"/>
              </a:rPr>
              <a:t>from </a:t>
            </a:r>
            <a:r>
              <a:rPr lang="en-US" sz="1200" spc="20" dirty="0">
                <a:latin typeface="Times New Roman"/>
                <a:cs typeface="Times New Roman"/>
              </a:rPr>
              <a:t>2001</a:t>
            </a:r>
            <a:r>
              <a:rPr lang="en-US" sz="1200" spc="45" dirty="0">
                <a:latin typeface="Times New Roman"/>
                <a:cs typeface="Times New Roman"/>
              </a:rPr>
              <a:t> </a:t>
            </a:r>
            <a:r>
              <a:rPr lang="en-US" sz="1200" spc="80" dirty="0">
                <a:latin typeface="Times New Roman"/>
                <a:cs typeface="Times New Roman"/>
              </a:rPr>
              <a:t>to</a:t>
            </a:r>
            <a:r>
              <a:rPr lang="en-US" sz="1200" spc="50" dirty="0">
                <a:latin typeface="Times New Roman"/>
                <a:cs typeface="Times New Roman"/>
              </a:rPr>
              <a:t> </a:t>
            </a:r>
            <a:r>
              <a:rPr lang="en-US" sz="1200" spc="20" dirty="0">
                <a:latin typeface="Times New Roman"/>
                <a:cs typeface="Times New Roman"/>
              </a:rPr>
              <a:t>present.</a:t>
            </a:r>
            <a:r>
              <a:rPr lang="en-US" sz="1200" spc="-10" dirty="0">
                <a:latin typeface="Times New Roman"/>
                <a:cs typeface="Times New Roman"/>
              </a:rPr>
              <a:t> </a:t>
            </a:r>
            <a:r>
              <a:rPr lang="en-US" sz="1200" spc="50" dirty="0">
                <a:latin typeface="Times New Roman"/>
                <a:cs typeface="Times New Roman"/>
              </a:rPr>
              <a:t>Theft</a:t>
            </a:r>
            <a:r>
              <a:rPr lang="en-US" sz="1200" spc="45" dirty="0">
                <a:latin typeface="Times New Roman"/>
                <a:cs typeface="Times New Roman"/>
              </a:rPr>
              <a:t> </a:t>
            </a:r>
            <a:r>
              <a:rPr lang="en-US" sz="1200" spc="50" dirty="0">
                <a:latin typeface="Times New Roman"/>
                <a:cs typeface="Times New Roman"/>
              </a:rPr>
              <a:t>crimes showed </a:t>
            </a:r>
            <a:r>
              <a:rPr lang="en-US" sz="1200" spc="60" dirty="0">
                <a:latin typeface="Times New Roman"/>
                <a:cs typeface="Times New Roman"/>
              </a:rPr>
              <a:t>a</a:t>
            </a:r>
            <a:r>
              <a:rPr lang="en-US" sz="1200" spc="50" dirty="0">
                <a:latin typeface="Times New Roman"/>
                <a:cs typeface="Times New Roman"/>
              </a:rPr>
              <a:t> </a:t>
            </a:r>
            <a:r>
              <a:rPr lang="en-US" sz="1200" spc="20" dirty="0">
                <a:latin typeface="Times New Roman"/>
                <a:cs typeface="Times New Roman"/>
              </a:rPr>
              <a:t>declining</a:t>
            </a:r>
            <a:r>
              <a:rPr lang="en-US" sz="1200" spc="50" dirty="0">
                <a:latin typeface="Times New Roman"/>
                <a:cs typeface="Times New Roman"/>
              </a:rPr>
              <a:t> </a:t>
            </a:r>
            <a:r>
              <a:rPr lang="en-US" sz="1200" spc="75" dirty="0">
                <a:latin typeface="Times New Roman"/>
                <a:cs typeface="Times New Roman"/>
              </a:rPr>
              <a:t>trend</a:t>
            </a:r>
            <a:r>
              <a:rPr lang="en-US" sz="1200" spc="45" dirty="0">
                <a:latin typeface="Times New Roman"/>
                <a:cs typeface="Times New Roman"/>
              </a:rPr>
              <a:t> </a:t>
            </a:r>
            <a:r>
              <a:rPr lang="en-US" sz="1200" spc="-10" dirty="0">
                <a:latin typeface="Times New Roman"/>
                <a:cs typeface="Times New Roman"/>
              </a:rPr>
              <a:t>while </a:t>
            </a:r>
            <a:r>
              <a:rPr lang="en-US" sz="1200" spc="65" dirty="0">
                <a:latin typeface="Times New Roman"/>
                <a:cs typeface="Times New Roman"/>
              </a:rPr>
              <a:t>assault</a:t>
            </a:r>
            <a:r>
              <a:rPr lang="en-US" sz="1200" spc="20" dirty="0">
                <a:latin typeface="Times New Roman"/>
                <a:cs typeface="Times New Roman"/>
              </a:rPr>
              <a:t> </a:t>
            </a:r>
            <a:r>
              <a:rPr lang="en-US" sz="1200" spc="50" dirty="0">
                <a:latin typeface="Times New Roman"/>
                <a:cs typeface="Times New Roman"/>
              </a:rPr>
              <a:t>crimes</a:t>
            </a:r>
            <a:r>
              <a:rPr lang="en-US" sz="1200" spc="20" dirty="0">
                <a:latin typeface="Times New Roman"/>
                <a:cs typeface="Times New Roman"/>
              </a:rPr>
              <a:t> </a:t>
            </a:r>
            <a:r>
              <a:rPr lang="en-US" sz="1200" dirty="0">
                <a:latin typeface="Times New Roman"/>
                <a:cs typeface="Times New Roman"/>
              </a:rPr>
              <a:t>were</a:t>
            </a:r>
            <a:r>
              <a:rPr lang="en-US" sz="1200" spc="20" dirty="0">
                <a:latin typeface="Times New Roman"/>
                <a:cs typeface="Times New Roman"/>
              </a:rPr>
              <a:t> </a:t>
            </a:r>
            <a:r>
              <a:rPr lang="en-US" sz="1200" spc="65" dirty="0">
                <a:latin typeface="Times New Roman"/>
                <a:cs typeface="Times New Roman"/>
              </a:rPr>
              <a:t>more</a:t>
            </a:r>
            <a:r>
              <a:rPr lang="en-US" sz="1200" spc="25" dirty="0">
                <a:latin typeface="Times New Roman"/>
                <a:cs typeface="Times New Roman"/>
              </a:rPr>
              <a:t> </a:t>
            </a:r>
            <a:r>
              <a:rPr lang="en-US" sz="1200" spc="70" dirty="0">
                <a:latin typeface="Times New Roman"/>
                <a:cs typeface="Times New Roman"/>
              </a:rPr>
              <a:t>frequent</a:t>
            </a:r>
            <a:r>
              <a:rPr lang="en-US" sz="1200" spc="20" dirty="0">
                <a:latin typeface="Times New Roman"/>
                <a:cs typeface="Times New Roman"/>
              </a:rPr>
              <a:t> </a:t>
            </a:r>
            <a:r>
              <a:rPr lang="en-US" sz="1200" spc="65" dirty="0">
                <a:latin typeface="Times New Roman"/>
                <a:cs typeface="Times New Roman"/>
              </a:rPr>
              <a:t>in</a:t>
            </a:r>
            <a:r>
              <a:rPr lang="en-US" sz="1200" spc="20" dirty="0">
                <a:latin typeface="Times New Roman"/>
                <a:cs typeface="Times New Roman"/>
              </a:rPr>
              <a:t> </a:t>
            </a:r>
            <a:r>
              <a:rPr lang="en-US" sz="1200" spc="85" dirty="0">
                <a:latin typeface="Times New Roman"/>
                <a:cs typeface="Times New Roman"/>
              </a:rPr>
              <a:t>the</a:t>
            </a:r>
            <a:r>
              <a:rPr lang="en-US" sz="1200" spc="20" dirty="0">
                <a:latin typeface="Times New Roman"/>
                <a:cs typeface="Times New Roman"/>
              </a:rPr>
              <a:t> </a:t>
            </a:r>
            <a:r>
              <a:rPr lang="en-US" sz="1200" spc="75" dirty="0">
                <a:latin typeface="Times New Roman"/>
                <a:cs typeface="Times New Roman"/>
              </a:rPr>
              <a:t>summer</a:t>
            </a:r>
            <a:r>
              <a:rPr lang="en-US" sz="1200" spc="25" dirty="0">
                <a:latin typeface="Times New Roman"/>
                <a:cs typeface="Times New Roman"/>
              </a:rPr>
              <a:t> </a:t>
            </a:r>
            <a:r>
              <a:rPr lang="en-US" sz="1200" spc="70" dirty="0">
                <a:latin typeface="Times New Roman"/>
                <a:cs typeface="Times New Roman"/>
              </a:rPr>
              <a:t>months.</a:t>
            </a:r>
            <a:endParaRPr lang="en-US" sz="1200" dirty="0">
              <a:latin typeface="Times New Roman"/>
              <a:cs typeface="Times New Roman"/>
            </a:endParaRPr>
          </a:p>
          <a:p>
            <a:pPr marL="12700">
              <a:lnSpc>
                <a:spcPts val="1355"/>
              </a:lnSpc>
            </a:pPr>
            <a:r>
              <a:rPr lang="en-US" sz="1200" spc="20" dirty="0">
                <a:latin typeface="Times New Roman"/>
                <a:cs typeface="Times New Roman"/>
              </a:rPr>
              <a:t>Additionally,</a:t>
            </a:r>
            <a:r>
              <a:rPr lang="en-US" sz="1200" spc="-5" dirty="0">
                <a:latin typeface="Times New Roman"/>
                <a:cs typeface="Times New Roman"/>
              </a:rPr>
              <a:t> </a:t>
            </a:r>
            <a:r>
              <a:rPr lang="en-US" sz="1200" spc="60" dirty="0">
                <a:latin typeface="Times New Roman"/>
                <a:cs typeface="Times New Roman"/>
              </a:rPr>
              <a:t>high-</a:t>
            </a:r>
            <a:r>
              <a:rPr lang="en-US" sz="1200" spc="65" dirty="0">
                <a:latin typeface="Times New Roman"/>
                <a:cs typeface="Times New Roman"/>
              </a:rPr>
              <a:t>crime</a:t>
            </a:r>
            <a:r>
              <a:rPr lang="en-US" sz="1200" spc="55" dirty="0">
                <a:latin typeface="Times New Roman"/>
                <a:cs typeface="Times New Roman"/>
              </a:rPr>
              <a:t> areas</a:t>
            </a:r>
            <a:r>
              <a:rPr lang="en-US" sz="1200" spc="60" dirty="0">
                <a:latin typeface="Times New Roman"/>
                <a:cs typeface="Times New Roman"/>
              </a:rPr>
              <a:t> </a:t>
            </a:r>
            <a:r>
              <a:rPr lang="en-US" sz="1200" spc="80" dirty="0">
                <a:latin typeface="Times New Roman"/>
                <a:cs typeface="Times New Roman"/>
              </a:rPr>
              <a:t>and</a:t>
            </a:r>
            <a:r>
              <a:rPr lang="en-US" sz="1200" spc="55" dirty="0">
                <a:latin typeface="Times New Roman"/>
                <a:cs typeface="Times New Roman"/>
              </a:rPr>
              <a:t> </a:t>
            </a:r>
            <a:r>
              <a:rPr lang="en-US" sz="1200" spc="50" dirty="0">
                <a:latin typeface="Times New Roman"/>
                <a:cs typeface="Times New Roman"/>
              </a:rPr>
              <a:t>districts</a:t>
            </a:r>
            <a:r>
              <a:rPr lang="en-US" sz="1200" spc="60" dirty="0">
                <a:latin typeface="Times New Roman"/>
                <a:cs typeface="Times New Roman"/>
              </a:rPr>
              <a:t> </a:t>
            </a:r>
            <a:r>
              <a:rPr lang="en-US" sz="1200" spc="20" dirty="0">
                <a:latin typeface="Times New Roman"/>
                <a:cs typeface="Times New Roman"/>
              </a:rPr>
              <a:t>were</a:t>
            </a:r>
            <a:r>
              <a:rPr lang="en-US" sz="1200" spc="55" dirty="0">
                <a:latin typeface="Times New Roman"/>
                <a:cs typeface="Times New Roman"/>
              </a:rPr>
              <a:t> </a:t>
            </a:r>
            <a:r>
              <a:rPr lang="en-US" sz="1200" spc="40" dirty="0">
                <a:latin typeface="Times New Roman"/>
                <a:cs typeface="Times New Roman"/>
              </a:rPr>
              <a:t>identified</a:t>
            </a:r>
            <a:endParaRPr lang="en-US" sz="1200" dirty="0">
              <a:latin typeface="Times New Roman"/>
              <a:cs typeface="Times New Roman"/>
            </a:endParaRPr>
          </a:p>
          <a:p>
            <a:pPr marL="12700">
              <a:lnSpc>
                <a:spcPts val="1435"/>
              </a:lnSpc>
            </a:pPr>
            <a:r>
              <a:rPr lang="en-US" sz="1200" spc="80" dirty="0">
                <a:latin typeface="Times New Roman"/>
                <a:cs typeface="Times New Roman"/>
              </a:rPr>
              <a:t>to</a:t>
            </a:r>
            <a:r>
              <a:rPr lang="en-US" sz="1200" spc="10" dirty="0">
                <a:latin typeface="Times New Roman"/>
                <a:cs typeface="Times New Roman"/>
              </a:rPr>
              <a:t> </a:t>
            </a:r>
            <a:r>
              <a:rPr lang="en-US" sz="1200" spc="50" dirty="0">
                <a:latin typeface="Times New Roman"/>
                <a:cs typeface="Times New Roman"/>
              </a:rPr>
              <a:t>guide</a:t>
            </a:r>
            <a:r>
              <a:rPr lang="en-US" sz="1200" spc="10" dirty="0">
                <a:latin typeface="Times New Roman"/>
                <a:cs typeface="Times New Roman"/>
              </a:rPr>
              <a:t> </a:t>
            </a:r>
            <a:r>
              <a:rPr lang="en-US" sz="1200" spc="50" dirty="0">
                <a:latin typeface="Times New Roman"/>
                <a:cs typeface="Times New Roman"/>
              </a:rPr>
              <a:t>resource</a:t>
            </a:r>
            <a:r>
              <a:rPr lang="en-US" sz="1200" spc="10" dirty="0">
                <a:latin typeface="Times New Roman"/>
                <a:cs typeface="Times New Roman"/>
              </a:rPr>
              <a:t> </a:t>
            </a:r>
            <a:r>
              <a:rPr lang="en-US" sz="1200" spc="60" dirty="0">
                <a:latin typeface="Times New Roman"/>
                <a:cs typeface="Times New Roman"/>
              </a:rPr>
              <a:t>deployment</a:t>
            </a:r>
            <a:r>
              <a:rPr lang="en-US" sz="1200" spc="10" dirty="0">
                <a:latin typeface="Times New Roman"/>
                <a:cs typeface="Times New Roman"/>
              </a:rPr>
              <a:t> </a:t>
            </a:r>
            <a:r>
              <a:rPr lang="en-US" sz="1200" spc="80" dirty="0">
                <a:latin typeface="Times New Roman"/>
                <a:cs typeface="Times New Roman"/>
              </a:rPr>
              <a:t>and</a:t>
            </a:r>
            <a:r>
              <a:rPr lang="en-US" sz="1200" spc="15" dirty="0">
                <a:latin typeface="Times New Roman"/>
                <a:cs typeface="Times New Roman"/>
              </a:rPr>
              <a:t> </a:t>
            </a:r>
            <a:r>
              <a:rPr lang="en-US" sz="1200" spc="60" dirty="0">
                <a:latin typeface="Times New Roman"/>
                <a:cs typeface="Times New Roman"/>
              </a:rPr>
              <a:t>prevention</a:t>
            </a:r>
            <a:r>
              <a:rPr lang="en-US" sz="1200" spc="10" dirty="0">
                <a:latin typeface="Times New Roman"/>
                <a:cs typeface="Times New Roman"/>
              </a:rPr>
              <a:t> </a:t>
            </a:r>
            <a:r>
              <a:rPr lang="en-US" sz="1200" spc="45" dirty="0">
                <a:latin typeface="Times New Roman"/>
                <a:cs typeface="Times New Roman"/>
              </a:rPr>
              <a:t>programs.</a:t>
            </a:r>
            <a:endParaRPr lang="en-US" sz="1200" dirty="0">
              <a:latin typeface="Times New Roman"/>
              <a:cs typeface="Times New Roman"/>
            </a:endParaRPr>
          </a:p>
          <a:p>
            <a:pPr>
              <a:lnSpc>
                <a:spcPct val="100000"/>
              </a:lnSpc>
              <a:spcBef>
                <a:spcPts val="690"/>
              </a:spcBef>
            </a:pPr>
            <a:endParaRPr lang="en-US" sz="1200" dirty="0">
              <a:latin typeface="Times New Roman"/>
              <a:cs typeface="Times New Roman"/>
            </a:endParaRPr>
          </a:p>
          <a:p>
            <a:pPr marL="393700" indent="-271145">
              <a:lnSpc>
                <a:spcPct val="100000"/>
              </a:lnSpc>
              <a:buSzPct val="92307"/>
              <a:buFont typeface="Gadugi"/>
              <a:buAutoNum type="arabicPlain" startAt="2"/>
              <a:tabLst>
                <a:tab pos="393700" algn="l"/>
              </a:tabLst>
            </a:pPr>
            <a:r>
              <a:rPr lang="en-US" sz="1300" dirty="0">
                <a:latin typeface="Georgia"/>
                <a:cs typeface="Georgia"/>
              </a:rPr>
              <a:t>Future</a:t>
            </a:r>
            <a:r>
              <a:rPr lang="en-US" sz="1300" spc="130" dirty="0">
                <a:latin typeface="Georgia"/>
                <a:cs typeface="Georgia"/>
              </a:rPr>
              <a:t> </a:t>
            </a:r>
            <a:r>
              <a:rPr lang="en-US" sz="1300" spc="-20" dirty="0">
                <a:latin typeface="Georgia"/>
                <a:cs typeface="Georgia"/>
              </a:rPr>
              <a:t>Work</a:t>
            </a:r>
            <a:endParaRPr lang="en-US" sz="1300" dirty="0">
              <a:latin typeface="Georgia"/>
              <a:cs typeface="Georgia"/>
            </a:endParaRPr>
          </a:p>
          <a:p>
            <a:pPr marL="12700" marR="187325">
              <a:lnSpc>
                <a:spcPts val="1430"/>
              </a:lnSpc>
              <a:spcBef>
                <a:spcPts val="1380"/>
              </a:spcBef>
            </a:pPr>
            <a:r>
              <a:rPr lang="en-US" sz="1200" spc="60" dirty="0">
                <a:latin typeface="Times New Roman"/>
                <a:cs typeface="Times New Roman"/>
              </a:rPr>
              <a:t>Future</a:t>
            </a:r>
            <a:r>
              <a:rPr lang="en-US" sz="1200" spc="70" dirty="0">
                <a:latin typeface="Times New Roman"/>
                <a:cs typeface="Times New Roman"/>
              </a:rPr>
              <a:t> </a:t>
            </a:r>
            <a:r>
              <a:rPr lang="en-US" sz="1200" spc="20" dirty="0">
                <a:latin typeface="Times New Roman"/>
                <a:cs typeface="Times New Roman"/>
              </a:rPr>
              <a:t>work</a:t>
            </a:r>
            <a:r>
              <a:rPr lang="en-US" sz="1200" spc="70" dirty="0">
                <a:latin typeface="Times New Roman"/>
                <a:cs typeface="Times New Roman"/>
              </a:rPr>
              <a:t> </a:t>
            </a:r>
            <a:r>
              <a:rPr lang="en-US" sz="1200" spc="20" dirty="0">
                <a:latin typeface="Times New Roman"/>
                <a:cs typeface="Times New Roman"/>
              </a:rPr>
              <a:t>could</a:t>
            </a:r>
            <a:r>
              <a:rPr lang="en-US" sz="1200" spc="70" dirty="0">
                <a:latin typeface="Times New Roman"/>
                <a:cs typeface="Times New Roman"/>
              </a:rPr>
              <a:t> </a:t>
            </a:r>
            <a:r>
              <a:rPr lang="en-US" sz="1200" spc="20" dirty="0">
                <a:latin typeface="Times New Roman"/>
                <a:cs typeface="Times New Roman"/>
              </a:rPr>
              <a:t>involve</a:t>
            </a:r>
            <a:r>
              <a:rPr lang="en-US" sz="1200" spc="70" dirty="0">
                <a:latin typeface="Times New Roman"/>
                <a:cs typeface="Times New Roman"/>
              </a:rPr>
              <a:t> </a:t>
            </a:r>
            <a:r>
              <a:rPr lang="en-US" sz="1200" spc="20" dirty="0">
                <a:latin typeface="Times New Roman"/>
                <a:cs typeface="Times New Roman"/>
              </a:rPr>
              <a:t>refining</a:t>
            </a:r>
            <a:r>
              <a:rPr lang="en-US" sz="1200" spc="70" dirty="0">
                <a:latin typeface="Times New Roman"/>
                <a:cs typeface="Times New Roman"/>
              </a:rPr>
              <a:t> </a:t>
            </a:r>
            <a:r>
              <a:rPr lang="en-US" sz="1200" spc="65" dirty="0">
                <a:latin typeface="Times New Roman"/>
                <a:cs typeface="Times New Roman"/>
              </a:rPr>
              <a:t>time</a:t>
            </a:r>
            <a:r>
              <a:rPr lang="en-US" sz="1200" spc="70" dirty="0">
                <a:latin typeface="Times New Roman"/>
                <a:cs typeface="Times New Roman"/>
              </a:rPr>
              <a:t> </a:t>
            </a:r>
            <a:r>
              <a:rPr lang="en-US" sz="1200" spc="50" dirty="0">
                <a:latin typeface="Times New Roman"/>
                <a:cs typeface="Times New Roman"/>
              </a:rPr>
              <a:t>series</a:t>
            </a:r>
            <a:r>
              <a:rPr lang="en-US" sz="1200" spc="70" dirty="0">
                <a:latin typeface="Times New Roman"/>
                <a:cs typeface="Times New Roman"/>
              </a:rPr>
              <a:t> </a:t>
            </a:r>
            <a:r>
              <a:rPr lang="en-US" sz="1200" spc="40" dirty="0">
                <a:latin typeface="Times New Roman"/>
                <a:cs typeface="Times New Roman"/>
              </a:rPr>
              <a:t>models, </a:t>
            </a:r>
            <a:r>
              <a:rPr lang="en-US" sz="1200" spc="55" dirty="0">
                <a:latin typeface="Times New Roman"/>
                <a:cs typeface="Times New Roman"/>
              </a:rPr>
              <a:t>incorporating additional</a:t>
            </a:r>
            <a:r>
              <a:rPr lang="en-US" sz="1200" spc="60" dirty="0">
                <a:latin typeface="Times New Roman"/>
                <a:cs typeface="Times New Roman"/>
              </a:rPr>
              <a:t> </a:t>
            </a:r>
            <a:r>
              <a:rPr lang="en-US" sz="1200" spc="20" dirty="0">
                <a:latin typeface="Times New Roman"/>
                <a:cs typeface="Times New Roman"/>
              </a:rPr>
              <a:t>variables</a:t>
            </a:r>
            <a:r>
              <a:rPr lang="en-US" sz="1200" spc="60" dirty="0">
                <a:latin typeface="Times New Roman"/>
                <a:cs typeface="Times New Roman"/>
              </a:rPr>
              <a:t> </a:t>
            </a:r>
            <a:r>
              <a:rPr lang="en-US" sz="1200" spc="20" dirty="0">
                <a:latin typeface="Times New Roman"/>
                <a:cs typeface="Times New Roman"/>
              </a:rPr>
              <a:t>like</a:t>
            </a:r>
            <a:r>
              <a:rPr lang="en-US" sz="1200" spc="60" dirty="0">
                <a:latin typeface="Times New Roman"/>
                <a:cs typeface="Times New Roman"/>
              </a:rPr>
              <a:t> </a:t>
            </a:r>
            <a:r>
              <a:rPr lang="en-US" sz="1200" spc="55" dirty="0">
                <a:latin typeface="Times New Roman"/>
                <a:cs typeface="Times New Roman"/>
              </a:rPr>
              <a:t>demographics</a:t>
            </a:r>
            <a:r>
              <a:rPr lang="en-US" sz="1200" spc="60" dirty="0">
                <a:latin typeface="Times New Roman"/>
                <a:cs typeface="Times New Roman"/>
              </a:rPr>
              <a:t> </a:t>
            </a:r>
            <a:r>
              <a:rPr lang="en-US" sz="1200" spc="55" dirty="0">
                <a:latin typeface="Times New Roman"/>
                <a:cs typeface="Times New Roman"/>
              </a:rPr>
              <a:t>and </a:t>
            </a:r>
            <a:r>
              <a:rPr lang="en-US" sz="1200" spc="50" dirty="0">
                <a:latin typeface="Times New Roman"/>
                <a:cs typeface="Times New Roman"/>
              </a:rPr>
              <a:t>income,</a:t>
            </a:r>
            <a:r>
              <a:rPr lang="en-US" sz="1200" spc="30" dirty="0">
                <a:latin typeface="Times New Roman"/>
                <a:cs typeface="Times New Roman"/>
              </a:rPr>
              <a:t> </a:t>
            </a:r>
            <a:r>
              <a:rPr lang="en-US" sz="1200" spc="80" dirty="0">
                <a:latin typeface="Times New Roman"/>
                <a:cs typeface="Times New Roman"/>
              </a:rPr>
              <a:t>and</a:t>
            </a:r>
            <a:r>
              <a:rPr lang="en-US" sz="1200" spc="105" dirty="0">
                <a:latin typeface="Times New Roman"/>
                <a:cs typeface="Times New Roman"/>
              </a:rPr>
              <a:t> </a:t>
            </a:r>
            <a:r>
              <a:rPr lang="en-US" sz="1200" spc="20" dirty="0">
                <a:latin typeface="Times New Roman"/>
                <a:cs typeface="Times New Roman"/>
              </a:rPr>
              <a:t>developing</a:t>
            </a:r>
            <a:r>
              <a:rPr lang="en-US" sz="1200" spc="105" dirty="0">
                <a:latin typeface="Times New Roman"/>
                <a:cs typeface="Times New Roman"/>
              </a:rPr>
              <a:t> </a:t>
            </a:r>
            <a:r>
              <a:rPr lang="en-US" sz="1200" spc="60" dirty="0">
                <a:latin typeface="Times New Roman"/>
                <a:cs typeface="Times New Roman"/>
              </a:rPr>
              <a:t>a</a:t>
            </a:r>
            <a:r>
              <a:rPr lang="en-US" sz="1200" spc="100" dirty="0">
                <a:latin typeface="Times New Roman"/>
                <a:cs typeface="Times New Roman"/>
              </a:rPr>
              <a:t> </a:t>
            </a:r>
            <a:r>
              <a:rPr lang="en-US" sz="1200" spc="20" dirty="0">
                <a:latin typeface="Times New Roman"/>
                <a:cs typeface="Times New Roman"/>
              </a:rPr>
              <a:t>predictive</a:t>
            </a:r>
            <a:r>
              <a:rPr lang="en-US" sz="1200" spc="105" dirty="0">
                <a:latin typeface="Times New Roman"/>
                <a:cs typeface="Times New Roman"/>
              </a:rPr>
              <a:t> </a:t>
            </a:r>
            <a:r>
              <a:rPr lang="en-US" sz="1200" spc="55" dirty="0">
                <a:latin typeface="Times New Roman"/>
                <a:cs typeface="Times New Roman"/>
              </a:rPr>
              <a:t>system.</a:t>
            </a:r>
            <a:r>
              <a:rPr lang="en-US" sz="1200" spc="35" dirty="0">
                <a:latin typeface="Times New Roman"/>
                <a:cs typeface="Times New Roman"/>
              </a:rPr>
              <a:t> </a:t>
            </a:r>
            <a:r>
              <a:rPr lang="en-US" sz="1200" spc="20" dirty="0">
                <a:latin typeface="Times New Roman"/>
                <a:cs typeface="Times New Roman"/>
              </a:rPr>
              <a:t>Reducing</a:t>
            </a:r>
            <a:r>
              <a:rPr lang="en-US" sz="1200" spc="100" dirty="0">
                <a:latin typeface="Times New Roman"/>
                <a:cs typeface="Times New Roman"/>
              </a:rPr>
              <a:t> </a:t>
            </a:r>
            <a:r>
              <a:rPr lang="en-US" sz="1200" spc="55" dirty="0">
                <a:latin typeface="Times New Roman"/>
                <a:cs typeface="Times New Roman"/>
              </a:rPr>
              <a:t>and </a:t>
            </a:r>
            <a:r>
              <a:rPr lang="en-US" sz="1200" spc="60" dirty="0">
                <a:latin typeface="Times New Roman"/>
                <a:cs typeface="Times New Roman"/>
              </a:rPr>
              <a:t>preventing </a:t>
            </a:r>
            <a:r>
              <a:rPr lang="en-US" sz="1200" dirty="0">
                <a:latin typeface="Times New Roman"/>
                <a:cs typeface="Times New Roman"/>
              </a:rPr>
              <a:t>crime</a:t>
            </a:r>
            <a:r>
              <a:rPr lang="en-US" sz="1200" spc="60" dirty="0">
                <a:latin typeface="Times New Roman"/>
                <a:cs typeface="Times New Roman"/>
              </a:rPr>
              <a:t> </a:t>
            </a:r>
            <a:r>
              <a:rPr lang="en-US" sz="1200" spc="55" dirty="0">
                <a:latin typeface="Times New Roman"/>
                <a:cs typeface="Times New Roman"/>
              </a:rPr>
              <a:t>requires</a:t>
            </a:r>
            <a:r>
              <a:rPr lang="en-US" sz="1200" spc="60" dirty="0">
                <a:latin typeface="Times New Roman"/>
                <a:cs typeface="Times New Roman"/>
              </a:rPr>
              <a:t> a data-driven,</a:t>
            </a:r>
            <a:r>
              <a:rPr lang="en-US" sz="1200" dirty="0">
                <a:latin typeface="Times New Roman"/>
                <a:cs typeface="Times New Roman"/>
              </a:rPr>
              <a:t> </a:t>
            </a:r>
            <a:r>
              <a:rPr lang="en-US" sz="1200" spc="45" dirty="0">
                <a:latin typeface="Times New Roman"/>
                <a:cs typeface="Times New Roman"/>
              </a:rPr>
              <a:t>evidence-</a:t>
            </a:r>
            <a:r>
              <a:rPr lang="en-US" sz="1200" spc="60" dirty="0">
                <a:latin typeface="Times New Roman"/>
                <a:cs typeface="Times New Roman"/>
              </a:rPr>
              <a:t>based approach,</a:t>
            </a:r>
            <a:r>
              <a:rPr lang="en-US" sz="1200" spc="5" dirty="0">
                <a:latin typeface="Times New Roman"/>
                <a:cs typeface="Times New Roman"/>
              </a:rPr>
              <a:t> </a:t>
            </a:r>
            <a:r>
              <a:rPr lang="en-US" sz="1200" spc="80" dirty="0">
                <a:latin typeface="Times New Roman"/>
                <a:cs typeface="Times New Roman"/>
              </a:rPr>
              <a:t>and</a:t>
            </a:r>
            <a:r>
              <a:rPr lang="en-US" sz="1200" spc="70" dirty="0">
                <a:latin typeface="Times New Roman"/>
                <a:cs typeface="Times New Roman"/>
              </a:rPr>
              <a:t> </a:t>
            </a:r>
            <a:r>
              <a:rPr lang="en-US" sz="1200" spc="65" dirty="0">
                <a:latin typeface="Times New Roman"/>
                <a:cs typeface="Times New Roman"/>
              </a:rPr>
              <a:t>this</a:t>
            </a:r>
            <a:r>
              <a:rPr lang="en-US" sz="1200" spc="70" dirty="0">
                <a:latin typeface="Times New Roman"/>
                <a:cs typeface="Times New Roman"/>
              </a:rPr>
              <a:t> </a:t>
            </a:r>
            <a:r>
              <a:rPr lang="en-US" sz="1200" spc="20" dirty="0">
                <a:latin typeface="Times New Roman"/>
                <a:cs typeface="Times New Roman"/>
              </a:rPr>
              <a:t>analysis</a:t>
            </a:r>
            <a:r>
              <a:rPr lang="en-US" sz="1200" spc="70" dirty="0">
                <a:latin typeface="Times New Roman"/>
                <a:cs typeface="Times New Roman"/>
              </a:rPr>
              <a:t> </a:t>
            </a:r>
            <a:r>
              <a:rPr lang="en-US" sz="1200" spc="20" dirty="0">
                <a:latin typeface="Times New Roman"/>
                <a:cs typeface="Times New Roman"/>
              </a:rPr>
              <a:t>provides</a:t>
            </a:r>
            <a:r>
              <a:rPr lang="en-US" sz="1200" spc="70" dirty="0">
                <a:latin typeface="Times New Roman"/>
                <a:cs typeface="Times New Roman"/>
              </a:rPr>
              <a:t> </a:t>
            </a:r>
            <a:r>
              <a:rPr lang="en-US" sz="1200" spc="60" dirty="0">
                <a:latin typeface="Times New Roman"/>
                <a:cs typeface="Times New Roman"/>
              </a:rPr>
              <a:t>a</a:t>
            </a:r>
            <a:r>
              <a:rPr lang="en-US" sz="1200" spc="70" dirty="0">
                <a:latin typeface="Times New Roman"/>
                <a:cs typeface="Times New Roman"/>
              </a:rPr>
              <a:t> </a:t>
            </a:r>
            <a:r>
              <a:rPr lang="en-US" sz="1200" spc="20" dirty="0">
                <a:latin typeface="Times New Roman"/>
                <a:cs typeface="Times New Roman"/>
              </a:rPr>
              <a:t>solid</a:t>
            </a:r>
            <a:r>
              <a:rPr lang="en-US" sz="1200" spc="70" dirty="0">
                <a:latin typeface="Times New Roman"/>
                <a:cs typeface="Times New Roman"/>
              </a:rPr>
              <a:t> </a:t>
            </a:r>
            <a:r>
              <a:rPr lang="en-US" sz="1200" spc="65" dirty="0">
                <a:latin typeface="Times New Roman"/>
                <a:cs typeface="Times New Roman"/>
              </a:rPr>
              <a:t>foundation</a:t>
            </a:r>
            <a:r>
              <a:rPr lang="en-US" sz="1200" spc="70" dirty="0">
                <a:latin typeface="Times New Roman"/>
                <a:cs typeface="Times New Roman"/>
              </a:rPr>
              <a:t> </a:t>
            </a:r>
            <a:r>
              <a:rPr lang="en-US" sz="1200" spc="-25" dirty="0">
                <a:latin typeface="Times New Roman"/>
                <a:cs typeface="Times New Roman"/>
              </a:rPr>
              <a:t>for </a:t>
            </a:r>
            <a:r>
              <a:rPr lang="en-US" sz="1200" spc="70" dirty="0">
                <a:latin typeface="Times New Roman"/>
                <a:cs typeface="Times New Roman"/>
              </a:rPr>
              <a:t>further </a:t>
            </a:r>
            <a:r>
              <a:rPr lang="en-US" sz="1200" spc="60" dirty="0">
                <a:latin typeface="Times New Roman"/>
                <a:cs typeface="Times New Roman"/>
              </a:rPr>
              <a:t>research</a:t>
            </a:r>
            <a:r>
              <a:rPr lang="en-US" sz="1200" spc="70" dirty="0">
                <a:latin typeface="Times New Roman"/>
                <a:cs typeface="Times New Roman"/>
              </a:rPr>
              <a:t> </a:t>
            </a:r>
            <a:r>
              <a:rPr lang="en-US" sz="1200" spc="55" dirty="0">
                <a:latin typeface="Times New Roman"/>
                <a:cs typeface="Times New Roman"/>
              </a:rPr>
              <a:t>towards</a:t>
            </a:r>
            <a:r>
              <a:rPr lang="en-US" sz="1200" spc="70" dirty="0">
                <a:latin typeface="Times New Roman"/>
                <a:cs typeface="Times New Roman"/>
              </a:rPr>
              <a:t> </a:t>
            </a:r>
            <a:r>
              <a:rPr lang="en-US" sz="1200" spc="50" dirty="0">
                <a:latin typeface="Times New Roman"/>
                <a:cs typeface="Times New Roman"/>
              </a:rPr>
              <a:t>making</a:t>
            </a:r>
            <a:r>
              <a:rPr lang="en-US" sz="1200" spc="70" dirty="0">
                <a:latin typeface="Times New Roman"/>
                <a:cs typeface="Times New Roman"/>
              </a:rPr>
              <a:t> </a:t>
            </a:r>
            <a:r>
              <a:rPr lang="en-US" sz="1200" dirty="0">
                <a:latin typeface="Times New Roman"/>
                <a:cs typeface="Times New Roman"/>
              </a:rPr>
              <a:t>Chicago</a:t>
            </a:r>
            <a:r>
              <a:rPr lang="en-US" sz="1200" spc="70" dirty="0">
                <a:latin typeface="Times New Roman"/>
                <a:cs typeface="Times New Roman"/>
              </a:rPr>
              <a:t> </a:t>
            </a:r>
            <a:r>
              <a:rPr lang="en-US" sz="1200" spc="60" dirty="0">
                <a:latin typeface="Times New Roman"/>
                <a:cs typeface="Times New Roman"/>
              </a:rPr>
              <a:t>a</a:t>
            </a:r>
            <a:r>
              <a:rPr lang="en-US" sz="1200" spc="70" dirty="0">
                <a:latin typeface="Times New Roman"/>
                <a:cs typeface="Times New Roman"/>
              </a:rPr>
              <a:t> </a:t>
            </a:r>
            <a:r>
              <a:rPr lang="en-US" sz="1200" dirty="0">
                <a:latin typeface="Times New Roman"/>
                <a:cs typeface="Times New Roman"/>
              </a:rPr>
              <a:t>safer</a:t>
            </a:r>
            <a:r>
              <a:rPr lang="en-US" sz="1200" spc="70" dirty="0">
                <a:latin typeface="Times New Roman"/>
                <a:cs typeface="Times New Roman"/>
              </a:rPr>
              <a:t> </a:t>
            </a:r>
            <a:r>
              <a:rPr lang="en-US" sz="1200" spc="-10" dirty="0">
                <a:latin typeface="Times New Roman"/>
                <a:cs typeface="Times New Roman"/>
              </a:rPr>
              <a:t>city.</a:t>
            </a:r>
            <a:endParaRPr lang="en-US" sz="1200" dirty="0">
              <a:latin typeface="Times New Roman"/>
              <a:cs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486697" y="471949"/>
            <a:ext cx="4641143" cy="1216741"/>
          </a:xfrm>
          <a:prstGeom prst="rect">
            <a:avLst/>
          </a:prstGeom>
        </p:spPr>
        <p:txBody>
          <a:bodyPr vert="horz" lIns="91440" tIns="45720" rIns="91440" bIns="45720" rtlCol="0" anchor="t">
            <a:normAutofit/>
          </a:bodyPr>
          <a:lstStyle/>
          <a:p>
            <a:pPr marL="12700" defTabSz="457200"/>
            <a:r>
              <a:rPr lang="en-US" sz="4200" spc="40">
                <a:solidFill>
                  <a:srgbClr val="EBEBEB"/>
                </a:solidFill>
              </a:rPr>
              <a:t>Introduction</a:t>
            </a:r>
          </a:p>
        </p:txBody>
      </p:sp>
      <p:sp>
        <p:nvSpPr>
          <p:cNvPr id="3" name="object 3"/>
          <p:cNvSpPr txBox="1"/>
          <p:nvPr/>
        </p:nvSpPr>
        <p:spPr>
          <a:xfrm>
            <a:off x="486697" y="1828800"/>
            <a:ext cx="4641142" cy="2839064"/>
          </a:xfrm>
          <a:prstGeom prst="rect">
            <a:avLst/>
          </a:prstGeom>
        </p:spPr>
        <p:txBody>
          <a:bodyPr vert="horz" lIns="91440" tIns="45720" rIns="91440" bIns="45720" rtlCol="0">
            <a:normAutofit/>
          </a:bodyPr>
          <a:lstStyle/>
          <a:p>
            <a:pPr marL="12700" marR="5080">
              <a:lnSpc>
                <a:spcPct val="90000"/>
              </a:lnSpc>
              <a:spcBef>
                <a:spcPts val="1000"/>
              </a:spcBef>
              <a:buClr>
                <a:schemeClr val="bg2">
                  <a:lumMod val="40000"/>
                  <a:lumOff val="60000"/>
                </a:schemeClr>
              </a:buClr>
              <a:buSzPct val="80000"/>
              <a:buFont typeface="Wingdings 3" charset="2"/>
              <a:buChar char=""/>
            </a:pPr>
            <a:r>
              <a:rPr lang="en-US" sz="1500" spc="50">
                <a:solidFill>
                  <a:srgbClr val="FFFFFF"/>
                </a:solidFill>
                <a:latin typeface="+mj-lt"/>
                <a:ea typeface="+mj-ea"/>
                <a:cs typeface="+mj-cs"/>
              </a:rPr>
              <a:t>This</a:t>
            </a:r>
            <a:r>
              <a:rPr lang="en-US" sz="1500" spc="5">
                <a:solidFill>
                  <a:srgbClr val="FFFFFF"/>
                </a:solidFill>
                <a:latin typeface="+mj-lt"/>
                <a:ea typeface="+mj-ea"/>
                <a:cs typeface="+mj-cs"/>
              </a:rPr>
              <a:t> </a:t>
            </a:r>
            <a:r>
              <a:rPr lang="en-US" sz="1500" spc="80">
                <a:solidFill>
                  <a:srgbClr val="FFFFFF"/>
                </a:solidFill>
                <a:latin typeface="+mj-lt"/>
                <a:ea typeface="+mj-ea"/>
                <a:cs typeface="+mj-cs"/>
              </a:rPr>
              <a:t>presentation</a:t>
            </a:r>
            <a:r>
              <a:rPr lang="en-US" sz="1500" spc="10">
                <a:solidFill>
                  <a:srgbClr val="FFFFFF"/>
                </a:solidFill>
                <a:latin typeface="+mj-lt"/>
                <a:ea typeface="+mj-ea"/>
                <a:cs typeface="+mj-cs"/>
              </a:rPr>
              <a:t> </a:t>
            </a:r>
            <a:r>
              <a:rPr lang="en-US" sz="1500" spc="65">
                <a:solidFill>
                  <a:srgbClr val="FFFFFF"/>
                </a:solidFill>
                <a:latin typeface="+mj-lt"/>
                <a:ea typeface="+mj-ea"/>
                <a:cs typeface="+mj-cs"/>
              </a:rPr>
              <a:t>aims</a:t>
            </a:r>
            <a:r>
              <a:rPr lang="en-US" sz="1500" spc="5">
                <a:solidFill>
                  <a:srgbClr val="FFFFFF"/>
                </a:solidFill>
                <a:latin typeface="+mj-lt"/>
                <a:ea typeface="+mj-ea"/>
                <a:cs typeface="+mj-cs"/>
              </a:rPr>
              <a:t> </a:t>
            </a:r>
            <a:r>
              <a:rPr lang="en-US" sz="1500" spc="90">
                <a:solidFill>
                  <a:srgbClr val="FFFFFF"/>
                </a:solidFill>
                <a:latin typeface="+mj-lt"/>
                <a:ea typeface="+mj-ea"/>
                <a:cs typeface="+mj-cs"/>
              </a:rPr>
              <a:t>to</a:t>
            </a:r>
            <a:r>
              <a:rPr lang="en-US" sz="1500" spc="10">
                <a:solidFill>
                  <a:srgbClr val="FFFFFF"/>
                </a:solidFill>
                <a:latin typeface="+mj-lt"/>
                <a:ea typeface="+mj-ea"/>
                <a:cs typeface="+mj-cs"/>
              </a:rPr>
              <a:t> </a:t>
            </a:r>
            <a:r>
              <a:rPr lang="en-US" sz="1500" spc="50">
                <a:solidFill>
                  <a:srgbClr val="FFFFFF"/>
                </a:solidFill>
                <a:latin typeface="+mj-lt"/>
                <a:ea typeface="+mj-ea"/>
                <a:cs typeface="+mj-cs"/>
              </a:rPr>
              <a:t>provide</a:t>
            </a:r>
            <a:r>
              <a:rPr lang="en-US" sz="1500" spc="10">
                <a:solidFill>
                  <a:srgbClr val="FFFFFF"/>
                </a:solidFill>
                <a:latin typeface="+mj-lt"/>
                <a:ea typeface="+mj-ea"/>
                <a:cs typeface="+mj-cs"/>
              </a:rPr>
              <a:t> </a:t>
            </a:r>
            <a:r>
              <a:rPr lang="en-US" sz="1500" spc="95">
                <a:solidFill>
                  <a:srgbClr val="FFFFFF"/>
                </a:solidFill>
                <a:latin typeface="+mj-lt"/>
                <a:ea typeface="+mj-ea"/>
                <a:cs typeface="+mj-cs"/>
              </a:rPr>
              <a:t>an</a:t>
            </a:r>
            <a:r>
              <a:rPr lang="en-US" sz="1500" spc="5">
                <a:solidFill>
                  <a:srgbClr val="FFFFFF"/>
                </a:solidFill>
                <a:latin typeface="+mj-lt"/>
                <a:ea typeface="+mj-ea"/>
                <a:cs typeface="+mj-cs"/>
              </a:rPr>
              <a:t> </a:t>
            </a:r>
            <a:r>
              <a:rPr lang="en-US" sz="1500" spc="70">
                <a:solidFill>
                  <a:srgbClr val="FFFFFF"/>
                </a:solidFill>
                <a:latin typeface="+mj-lt"/>
                <a:ea typeface="+mj-ea"/>
                <a:cs typeface="+mj-cs"/>
              </a:rPr>
              <a:t>in-</a:t>
            </a:r>
            <a:r>
              <a:rPr lang="en-US" sz="1500" spc="95">
                <a:solidFill>
                  <a:srgbClr val="FFFFFF"/>
                </a:solidFill>
                <a:latin typeface="+mj-lt"/>
                <a:ea typeface="+mj-ea"/>
                <a:cs typeface="+mj-cs"/>
              </a:rPr>
              <a:t>depth</a:t>
            </a:r>
            <a:r>
              <a:rPr lang="en-US" sz="1500" spc="10">
                <a:solidFill>
                  <a:srgbClr val="FFFFFF"/>
                </a:solidFill>
                <a:latin typeface="+mj-lt"/>
                <a:ea typeface="+mj-ea"/>
                <a:cs typeface="+mj-cs"/>
              </a:rPr>
              <a:t> </a:t>
            </a:r>
            <a:r>
              <a:rPr lang="en-US" sz="1500" spc="45">
                <a:solidFill>
                  <a:srgbClr val="FFFFFF"/>
                </a:solidFill>
                <a:latin typeface="+mj-lt"/>
                <a:ea typeface="+mj-ea"/>
                <a:cs typeface="+mj-cs"/>
              </a:rPr>
              <a:t>analysis </a:t>
            </a:r>
            <a:r>
              <a:rPr lang="en-US" sz="1500" spc="20">
                <a:solidFill>
                  <a:srgbClr val="FFFFFF"/>
                </a:solidFill>
                <a:latin typeface="+mj-lt"/>
                <a:ea typeface="+mj-ea"/>
                <a:cs typeface="+mj-cs"/>
              </a:rPr>
              <a:t>of</a:t>
            </a:r>
            <a:r>
              <a:rPr lang="en-US" sz="1500" spc="25">
                <a:solidFill>
                  <a:srgbClr val="FFFFFF"/>
                </a:solidFill>
                <a:latin typeface="+mj-lt"/>
                <a:ea typeface="+mj-ea"/>
                <a:cs typeface="+mj-cs"/>
              </a:rPr>
              <a:t> </a:t>
            </a:r>
            <a:r>
              <a:rPr lang="en-US" sz="1500" spc="70">
                <a:solidFill>
                  <a:srgbClr val="FFFFFF"/>
                </a:solidFill>
                <a:latin typeface="+mj-lt"/>
                <a:ea typeface="+mj-ea"/>
                <a:cs typeface="+mj-cs"/>
              </a:rPr>
              <a:t>seasonal</a:t>
            </a:r>
            <a:r>
              <a:rPr lang="en-US" sz="1500" spc="30">
                <a:solidFill>
                  <a:srgbClr val="FFFFFF"/>
                </a:solidFill>
                <a:latin typeface="+mj-lt"/>
                <a:ea typeface="+mj-ea"/>
                <a:cs typeface="+mj-cs"/>
              </a:rPr>
              <a:t> </a:t>
            </a:r>
            <a:r>
              <a:rPr lang="en-US" sz="1500" spc="55">
                <a:solidFill>
                  <a:srgbClr val="FFFFFF"/>
                </a:solidFill>
                <a:latin typeface="+mj-lt"/>
                <a:ea typeface="+mj-ea"/>
                <a:cs typeface="+mj-cs"/>
              </a:rPr>
              <a:t>crime</a:t>
            </a:r>
            <a:r>
              <a:rPr lang="en-US" sz="1500" spc="30">
                <a:solidFill>
                  <a:srgbClr val="FFFFFF"/>
                </a:solidFill>
                <a:latin typeface="+mj-lt"/>
                <a:ea typeface="+mj-ea"/>
                <a:cs typeface="+mj-cs"/>
              </a:rPr>
              <a:t> </a:t>
            </a:r>
            <a:r>
              <a:rPr lang="en-US" sz="1500" spc="65">
                <a:solidFill>
                  <a:srgbClr val="FFFFFF"/>
                </a:solidFill>
                <a:latin typeface="+mj-lt"/>
                <a:ea typeface="+mj-ea"/>
                <a:cs typeface="+mj-cs"/>
              </a:rPr>
              <a:t>types</a:t>
            </a:r>
            <a:r>
              <a:rPr lang="en-US" sz="1500" spc="30">
                <a:solidFill>
                  <a:srgbClr val="FFFFFF"/>
                </a:solidFill>
                <a:latin typeface="+mj-lt"/>
                <a:ea typeface="+mj-ea"/>
                <a:cs typeface="+mj-cs"/>
              </a:rPr>
              <a:t> </a:t>
            </a:r>
            <a:r>
              <a:rPr lang="en-US" sz="1500" spc="85">
                <a:solidFill>
                  <a:srgbClr val="FFFFFF"/>
                </a:solidFill>
                <a:latin typeface="+mj-lt"/>
                <a:ea typeface="+mj-ea"/>
                <a:cs typeface="+mj-cs"/>
              </a:rPr>
              <a:t>and</a:t>
            </a:r>
            <a:r>
              <a:rPr lang="en-US" sz="1500" spc="30">
                <a:solidFill>
                  <a:srgbClr val="FFFFFF"/>
                </a:solidFill>
                <a:latin typeface="+mj-lt"/>
                <a:ea typeface="+mj-ea"/>
                <a:cs typeface="+mj-cs"/>
              </a:rPr>
              <a:t> </a:t>
            </a:r>
            <a:r>
              <a:rPr lang="en-US" sz="1500" spc="55">
                <a:solidFill>
                  <a:srgbClr val="FFFFFF"/>
                </a:solidFill>
                <a:latin typeface="+mj-lt"/>
                <a:ea typeface="+mj-ea"/>
                <a:cs typeface="+mj-cs"/>
              </a:rPr>
              <a:t>frequency</a:t>
            </a:r>
            <a:r>
              <a:rPr lang="en-US" sz="1500" spc="25">
                <a:solidFill>
                  <a:srgbClr val="FFFFFF"/>
                </a:solidFill>
                <a:latin typeface="+mj-lt"/>
                <a:ea typeface="+mj-ea"/>
                <a:cs typeface="+mj-cs"/>
              </a:rPr>
              <a:t> </a:t>
            </a:r>
            <a:r>
              <a:rPr lang="en-US" sz="1500" spc="70">
                <a:solidFill>
                  <a:srgbClr val="FFFFFF"/>
                </a:solidFill>
                <a:latin typeface="+mj-lt"/>
                <a:ea typeface="+mj-ea"/>
                <a:cs typeface="+mj-cs"/>
              </a:rPr>
              <a:t>in</a:t>
            </a:r>
            <a:r>
              <a:rPr lang="en-US" sz="1500" spc="30">
                <a:solidFill>
                  <a:srgbClr val="FFFFFF"/>
                </a:solidFill>
                <a:latin typeface="+mj-lt"/>
                <a:ea typeface="+mj-ea"/>
                <a:cs typeface="+mj-cs"/>
              </a:rPr>
              <a:t> </a:t>
            </a:r>
            <a:r>
              <a:rPr lang="en-US" sz="1500" spc="20">
                <a:solidFill>
                  <a:srgbClr val="FFFFFF"/>
                </a:solidFill>
                <a:latin typeface="+mj-lt"/>
                <a:ea typeface="+mj-ea"/>
                <a:cs typeface="+mj-cs"/>
              </a:rPr>
              <a:t>Chicago,</a:t>
            </a:r>
            <a:r>
              <a:rPr lang="en-US" sz="1500" spc="-25">
                <a:solidFill>
                  <a:srgbClr val="FFFFFF"/>
                </a:solidFill>
                <a:latin typeface="+mj-lt"/>
                <a:ea typeface="+mj-ea"/>
                <a:cs typeface="+mj-cs"/>
              </a:rPr>
              <a:t> </a:t>
            </a:r>
            <a:r>
              <a:rPr lang="en-US" sz="1500" spc="50">
                <a:solidFill>
                  <a:srgbClr val="FFFFFF"/>
                </a:solidFill>
                <a:latin typeface="+mj-lt"/>
                <a:ea typeface="+mj-ea"/>
                <a:cs typeface="+mj-cs"/>
              </a:rPr>
              <a:t>based </a:t>
            </a:r>
            <a:r>
              <a:rPr lang="en-US" sz="1500" spc="90">
                <a:solidFill>
                  <a:srgbClr val="FFFFFF"/>
                </a:solidFill>
                <a:latin typeface="+mj-lt"/>
                <a:ea typeface="+mj-ea"/>
                <a:cs typeface="+mj-cs"/>
              </a:rPr>
              <a:t>on</a:t>
            </a:r>
            <a:r>
              <a:rPr lang="en-US" sz="1500" spc="40">
                <a:solidFill>
                  <a:srgbClr val="FFFFFF"/>
                </a:solidFill>
                <a:latin typeface="+mj-lt"/>
                <a:ea typeface="+mj-ea"/>
                <a:cs typeface="+mj-cs"/>
              </a:rPr>
              <a:t> </a:t>
            </a:r>
            <a:r>
              <a:rPr lang="en-US" sz="1500" spc="55">
                <a:solidFill>
                  <a:srgbClr val="FFFFFF"/>
                </a:solidFill>
                <a:latin typeface="+mj-lt"/>
                <a:ea typeface="+mj-ea"/>
                <a:cs typeface="+mj-cs"/>
              </a:rPr>
              <a:t>historical</a:t>
            </a:r>
            <a:r>
              <a:rPr lang="en-US" sz="1500" spc="45">
                <a:solidFill>
                  <a:srgbClr val="FFFFFF"/>
                </a:solidFill>
                <a:latin typeface="+mj-lt"/>
                <a:ea typeface="+mj-ea"/>
                <a:cs typeface="+mj-cs"/>
              </a:rPr>
              <a:t> </a:t>
            </a:r>
            <a:r>
              <a:rPr lang="en-US" sz="1500" spc="85">
                <a:solidFill>
                  <a:srgbClr val="FFFFFF"/>
                </a:solidFill>
                <a:latin typeface="+mj-lt"/>
                <a:ea typeface="+mj-ea"/>
                <a:cs typeface="+mj-cs"/>
              </a:rPr>
              <a:t>data</a:t>
            </a:r>
            <a:r>
              <a:rPr lang="en-US" sz="1500" spc="40">
                <a:solidFill>
                  <a:srgbClr val="FFFFFF"/>
                </a:solidFill>
                <a:latin typeface="+mj-lt"/>
                <a:ea typeface="+mj-ea"/>
                <a:cs typeface="+mj-cs"/>
              </a:rPr>
              <a:t> </a:t>
            </a:r>
            <a:r>
              <a:rPr lang="en-US" sz="1500" spc="55">
                <a:solidFill>
                  <a:srgbClr val="FFFFFF"/>
                </a:solidFill>
                <a:latin typeface="+mj-lt"/>
                <a:ea typeface="+mj-ea"/>
                <a:cs typeface="+mj-cs"/>
              </a:rPr>
              <a:t>from</a:t>
            </a:r>
            <a:r>
              <a:rPr lang="en-US" sz="1500" spc="45">
                <a:solidFill>
                  <a:srgbClr val="FFFFFF"/>
                </a:solidFill>
                <a:latin typeface="+mj-lt"/>
                <a:ea typeface="+mj-ea"/>
                <a:cs typeface="+mj-cs"/>
              </a:rPr>
              <a:t> </a:t>
            </a:r>
            <a:r>
              <a:rPr lang="en-US" sz="1500">
                <a:solidFill>
                  <a:srgbClr val="FFFFFF"/>
                </a:solidFill>
                <a:latin typeface="+mj-lt"/>
                <a:ea typeface="+mj-ea"/>
                <a:cs typeface="+mj-cs"/>
              </a:rPr>
              <a:t>2001</a:t>
            </a:r>
            <a:r>
              <a:rPr lang="en-US" sz="1500" spc="40">
                <a:solidFill>
                  <a:srgbClr val="FFFFFF"/>
                </a:solidFill>
                <a:latin typeface="+mj-lt"/>
                <a:ea typeface="+mj-ea"/>
                <a:cs typeface="+mj-cs"/>
              </a:rPr>
              <a:t> </a:t>
            </a:r>
            <a:r>
              <a:rPr lang="en-US" sz="1500" spc="90">
                <a:solidFill>
                  <a:srgbClr val="FFFFFF"/>
                </a:solidFill>
                <a:latin typeface="+mj-lt"/>
                <a:ea typeface="+mj-ea"/>
                <a:cs typeface="+mj-cs"/>
              </a:rPr>
              <a:t>to</a:t>
            </a:r>
            <a:r>
              <a:rPr lang="en-US" sz="1500" spc="45">
                <a:solidFill>
                  <a:srgbClr val="FFFFFF"/>
                </a:solidFill>
                <a:latin typeface="+mj-lt"/>
                <a:ea typeface="+mj-ea"/>
                <a:cs typeface="+mj-cs"/>
              </a:rPr>
              <a:t> present</a:t>
            </a:r>
            <a:r>
              <a:rPr lang="en-US" sz="1500">
                <a:solidFill>
                  <a:srgbClr val="FFFFFF"/>
                </a:solidFill>
                <a:latin typeface="+mj-lt"/>
                <a:ea typeface="+mj-ea"/>
                <a:cs typeface="+mj-cs"/>
              </a:rPr>
              <a:t>.</a:t>
            </a:r>
            <a:r>
              <a:rPr lang="en-US" sz="1500" spc="-20">
                <a:solidFill>
                  <a:srgbClr val="FFFFFF"/>
                </a:solidFill>
                <a:latin typeface="+mj-lt"/>
                <a:ea typeface="+mj-ea"/>
                <a:cs typeface="+mj-cs"/>
              </a:rPr>
              <a:t> </a:t>
            </a:r>
            <a:r>
              <a:rPr lang="en-US" sz="1500" spc="60">
                <a:solidFill>
                  <a:srgbClr val="FFFFFF"/>
                </a:solidFill>
                <a:latin typeface="+mj-lt"/>
                <a:ea typeface="+mj-ea"/>
                <a:cs typeface="+mj-cs"/>
              </a:rPr>
              <a:t>The</a:t>
            </a:r>
            <a:r>
              <a:rPr lang="en-US" sz="1500" spc="45">
                <a:solidFill>
                  <a:srgbClr val="FFFFFF"/>
                </a:solidFill>
                <a:latin typeface="+mj-lt"/>
                <a:ea typeface="+mj-ea"/>
                <a:cs typeface="+mj-cs"/>
              </a:rPr>
              <a:t> </a:t>
            </a:r>
            <a:r>
              <a:rPr lang="en-US" sz="1500" spc="60">
                <a:solidFill>
                  <a:srgbClr val="FFFFFF"/>
                </a:solidFill>
                <a:latin typeface="+mj-lt"/>
                <a:ea typeface="+mj-ea"/>
                <a:cs typeface="+mj-cs"/>
              </a:rPr>
              <a:t>insights </a:t>
            </a:r>
            <a:r>
              <a:rPr lang="en-US" sz="1500" spc="65">
                <a:solidFill>
                  <a:srgbClr val="FFFFFF"/>
                </a:solidFill>
                <a:latin typeface="+mj-lt"/>
                <a:ea typeface="+mj-ea"/>
                <a:cs typeface="+mj-cs"/>
              </a:rPr>
              <a:t>gained</a:t>
            </a:r>
            <a:r>
              <a:rPr lang="en-US" sz="1500" spc="60">
                <a:solidFill>
                  <a:srgbClr val="FFFFFF"/>
                </a:solidFill>
                <a:latin typeface="+mj-lt"/>
                <a:ea typeface="+mj-ea"/>
                <a:cs typeface="+mj-cs"/>
              </a:rPr>
              <a:t> </a:t>
            </a:r>
            <a:r>
              <a:rPr lang="en-US" sz="1500" spc="55">
                <a:solidFill>
                  <a:srgbClr val="FFFFFF"/>
                </a:solidFill>
                <a:latin typeface="+mj-lt"/>
                <a:ea typeface="+mj-ea"/>
                <a:cs typeface="+mj-cs"/>
              </a:rPr>
              <a:t>from</a:t>
            </a:r>
            <a:r>
              <a:rPr lang="en-US" sz="1500" spc="65">
                <a:solidFill>
                  <a:srgbClr val="FFFFFF"/>
                </a:solidFill>
                <a:latin typeface="+mj-lt"/>
                <a:ea typeface="+mj-ea"/>
                <a:cs typeface="+mj-cs"/>
              </a:rPr>
              <a:t> </a:t>
            </a:r>
            <a:r>
              <a:rPr lang="en-US" sz="1500" spc="75">
                <a:solidFill>
                  <a:srgbClr val="FFFFFF"/>
                </a:solidFill>
                <a:latin typeface="+mj-lt"/>
                <a:ea typeface="+mj-ea"/>
                <a:cs typeface="+mj-cs"/>
              </a:rPr>
              <a:t>this</a:t>
            </a:r>
            <a:r>
              <a:rPr lang="en-US" sz="1500" spc="60">
                <a:solidFill>
                  <a:srgbClr val="FFFFFF"/>
                </a:solidFill>
                <a:latin typeface="+mj-lt"/>
                <a:ea typeface="+mj-ea"/>
                <a:cs typeface="+mj-cs"/>
              </a:rPr>
              <a:t> </a:t>
            </a:r>
            <a:r>
              <a:rPr lang="en-US" sz="1500" spc="55">
                <a:solidFill>
                  <a:srgbClr val="FFFFFF"/>
                </a:solidFill>
                <a:latin typeface="+mj-lt"/>
                <a:ea typeface="+mj-ea"/>
                <a:cs typeface="+mj-cs"/>
              </a:rPr>
              <a:t>analysis</a:t>
            </a:r>
            <a:r>
              <a:rPr lang="en-US" sz="1500" spc="65">
                <a:solidFill>
                  <a:srgbClr val="FFFFFF"/>
                </a:solidFill>
                <a:latin typeface="+mj-lt"/>
                <a:ea typeface="+mj-ea"/>
                <a:cs typeface="+mj-cs"/>
              </a:rPr>
              <a:t> </a:t>
            </a:r>
            <a:r>
              <a:rPr lang="en-US" sz="1500">
                <a:solidFill>
                  <a:srgbClr val="FFFFFF"/>
                </a:solidFill>
                <a:latin typeface="+mj-lt"/>
                <a:ea typeface="+mj-ea"/>
                <a:cs typeface="+mj-cs"/>
              </a:rPr>
              <a:t>will</a:t>
            </a:r>
            <a:r>
              <a:rPr lang="en-US" sz="1500" spc="60">
                <a:solidFill>
                  <a:srgbClr val="FFFFFF"/>
                </a:solidFill>
                <a:latin typeface="+mj-lt"/>
                <a:ea typeface="+mj-ea"/>
                <a:cs typeface="+mj-cs"/>
              </a:rPr>
              <a:t> </a:t>
            </a:r>
            <a:r>
              <a:rPr lang="en-US" sz="1500" spc="65">
                <a:solidFill>
                  <a:srgbClr val="FFFFFF"/>
                </a:solidFill>
                <a:latin typeface="+mj-lt"/>
                <a:ea typeface="+mj-ea"/>
                <a:cs typeface="+mj-cs"/>
              </a:rPr>
              <a:t>assist </a:t>
            </a:r>
            <a:r>
              <a:rPr lang="en-US" sz="1500">
                <a:solidFill>
                  <a:srgbClr val="FFFFFF"/>
                </a:solidFill>
                <a:latin typeface="+mj-lt"/>
                <a:ea typeface="+mj-ea"/>
                <a:cs typeface="+mj-cs"/>
              </a:rPr>
              <a:t>city</a:t>
            </a:r>
            <a:r>
              <a:rPr lang="en-US" sz="1500" spc="60">
                <a:solidFill>
                  <a:srgbClr val="FFFFFF"/>
                </a:solidFill>
                <a:latin typeface="+mj-lt"/>
                <a:ea typeface="+mj-ea"/>
                <a:cs typeface="+mj-cs"/>
              </a:rPr>
              <a:t> </a:t>
            </a:r>
            <a:r>
              <a:rPr lang="en-US" sz="1500">
                <a:solidFill>
                  <a:srgbClr val="FFFFFF"/>
                </a:solidFill>
                <a:latin typeface="+mj-lt"/>
                <a:ea typeface="+mj-ea"/>
                <a:cs typeface="+mj-cs"/>
              </a:rPr>
              <a:t>officials</a:t>
            </a:r>
            <a:r>
              <a:rPr lang="en-US" sz="1500" spc="65">
                <a:solidFill>
                  <a:srgbClr val="FFFFFF"/>
                </a:solidFill>
                <a:latin typeface="+mj-lt"/>
                <a:ea typeface="+mj-ea"/>
                <a:cs typeface="+mj-cs"/>
              </a:rPr>
              <a:t> </a:t>
            </a:r>
            <a:r>
              <a:rPr lang="en-US" sz="1500" spc="45">
                <a:solidFill>
                  <a:srgbClr val="FFFFFF"/>
                </a:solidFill>
                <a:latin typeface="+mj-lt"/>
                <a:ea typeface="+mj-ea"/>
                <a:cs typeface="+mj-cs"/>
              </a:rPr>
              <a:t>in </a:t>
            </a:r>
            <a:r>
              <a:rPr lang="en-US" sz="1500" spc="65">
                <a:solidFill>
                  <a:srgbClr val="FFFFFF"/>
                </a:solidFill>
                <a:latin typeface="+mj-lt"/>
                <a:ea typeface="+mj-ea"/>
                <a:cs typeface="+mj-cs"/>
              </a:rPr>
              <a:t>making</a:t>
            </a:r>
            <a:r>
              <a:rPr lang="en-US" sz="1500">
                <a:solidFill>
                  <a:srgbClr val="FFFFFF"/>
                </a:solidFill>
                <a:latin typeface="+mj-lt"/>
                <a:ea typeface="+mj-ea"/>
                <a:cs typeface="+mj-cs"/>
              </a:rPr>
              <a:t> </a:t>
            </a:r>
            <a:r>
              <a:rPr lang="en-US" sz="1500" spc="70">
                <a:solidFill>
                  <a:srgbClr val="FFFFFF"/>
                </a:solidFill>
                <a:latin typeface="+mj-lt"/>
                <a:ea typeface="+mj-ea"/>
                <a:cs typeface="+mj-cs"/>
              </a:rPr>
              <a:t>more</a:t>
            </a:r>
            <a:r>
              <a:rPr lang="en-US" sz="1500" spc="5">
                <a:solidFill>
                  <a:srgbClr val="FFFFFF"/>
                </a:solidFill>
                <a:latin typeface="+mj-lt"/>
                <a:ea typeface="+mj-ea"/>
                <a:cs typeface="+mj-cs"/>
              </a:rPr>
              <a:t> </a:t>
            </a:r>
            <a:r>
              <a:rPr lang="en-US" sz="1500" spc="60">
                <a:solidFill>
                  <a:srgbClr val="FFFFFF"/>
                </a:solidFill>
                <a:latin typeface="+mj-lt"/>
                <a:ea typeface="+mj-ea"/>
                <a:cs typeface="+mj-cs"/>
              </a:rPr>
              <a:t>informed</a:t>
            </a:r>
            <a:r>
              <a:rPr lang="en-US" sz="1500">
                <a:solidFill>
                  <a:srgbClr val="FFFFFF"/>
                </a:solidFill>
                <a:latin typeface="+mj-lt"/>
                <a:ea typeface="+mj-ea"/>
                <a:cs typeface="+mj-cs"/>
              </a:rPr>
              <a:t> </a:t>
            </a:r>
            <a:r>
              <a:rPr lang="en-US" sz="1500" spc="55">
                <a:solidFill>
                  <a:srgbClr val="FFFFFF"/>
                </a:solidFill>
                <a:latin typeface="+mj-lt"/>
                <a:ea typeface="+mj-ea"/>
                <a:cs typeface="+mj-cs"/>
              </a:rPr>
              <a:t>decisions</a:t>
            </a:r>
            <a:r>
              <a:rPr lang="en-US" sz="1500" spc="5">
                <a:solidFill>
                  <a:srgbClr val="FFFFFF"/>
                </a:solidFill>
                <a:latin typeface="+mj-lt"/>
                <a:ea typeface="+mj-ea"/>
                <a:cs typeface="+mj-cs"/>
              </a:rPr>
              <a:t> </a:t>
            </a:r>
            <a:r>
              <a:rPr lang="en-US" sz="1500" spc="60">
                <a:solidFill>
                  <a:srgbClr val="FFFFFF"/>
                </a:solidFill>
                <a:latin typeface="+mj-lt"/>
                <a:ea typeface="+mj-ea"/>
                <a:cs typeface="+mj-cs"/>
              </a:rPr>
              <a:t>regarding</a:t>
            </a:r>
            <a:r>
              <a:rPr lang="en-US" sz="1500">
                <a:solidFill>
                  <a:srgbClr val="FFFFFF"/>
                </a:solidFill>
                <a:latin typeface="+mj-lt"/>
                <a:ea typeface="+mj-ea"/>
                <a:cs typeface="+mj-cs"/>
              </a:rPr>
              <a:t> </a:t>
            </a:r>
            <a:r>
              <a:rPr lang="en-US" sz="1500" spc="50">
                <a:solidFill>
                  <a:srgbClr val="FFFFFF"/>
                </a:solidFill>
                <a:latin typeface="+mj-lt"/>
                <a:ea typeface="+mj-ea"/>
                <a:cs typeface="+mj-cs"/>
              </a:rPr>
              <a:t>resource </a:t>
            </a:r>
            <a:r>
              <a:rPr lang="en-US" sz="1500" spc="60">
                <a:solidFill>
                  <a:srgbClr val="FFFFFF"/>
                </a:solidFill>
                <a:latin typeface="+mj-lt"/>
                <a:ea typeface="+mj-ea"/>
                <a:cs typeface="+mj-cs"/>
              </a:rPr>
              <a:t>allocation</a:t>
            </a:r>
            <a:r>
              <a:rPr lang="en-US" sz="1500" spc="30">
                <a:solidFill>
                  <a:srgbClr val="FFFFFF"/>
                </a:solidFill>
                <a:latin typeface="+mj-lt"/>
                <a:ea typeface="+mj-ea"/>
                <a:cs typeface="+mj-cs"/>
              </a:rPr>
              <a:t> </a:t>
            </a:r>
            <a:r>
              <a:rPr lang="en-US" sz="1500" spc="85">
                <a:solidFill>
                  <a:srgbClr val="FFFFFF"/>
                </a:solidFill>
                <a:latin typeface="+mj-lt"/>
                <a:ea typeface="+mj-ea"/>
                <a:cs typeface="+mj-cs"/>
              </a:rPr>
              <a:t>and</a:t>
            </a:r>
            <a:r>
              <a:rPr lang="en-US" sz="1500" spc="35">
                <a:solidFill>
                  <a:srgbClr val="FFFFFF"/>
                </a:solidFill>
                <a:latin typeface="+mj-lt"/>
                <a:ea typeface="+mj-ea"/>
                <a:cs typeface="+mj-cs"/>
              </a:rPr>
              <a:t> </a:t>
            </a:r>
            <a:r>
              <a:rPr lang="en-US" sz="1500">
                <a:solidFill>
                  <a:srgbClr val="FFFFFF"/>
                </a:solidFill>
                <a:latin typeface="+mj-lt"/>
                <a:ea typeface="+mj-ea"/>
                <a:cs typeface="+mj-cs"/>
              </a:rPr>
              <a:t>policy</a:t>
            </a:r>
            <a:r>
              <a:rPr lang="en-US" sz="1500" spc="35">
                <a:solidFill>
                  <a:srgbClr val="FFFFFF"/>
                </a:solidFill>
                <a:latin typeface="+mj-lt"/>
                <a:ea typeface="+mj-ea"/>
                <a:cs typeface="+mj-cs"/>
              </a:rPr>
              <a:t> </a:t>
            </a:r>
            <a:r>
              <a:rPr lang="en-US" sz="1500" spc="70">
                <a:solidFill>
                  <a:srgbClr val="FFFFFF"/>
                </a:solidFill>
                <a:latin typeface="+mj-lt"/>
                <a:ea typeface="+mj-ea"/>
                <a:cs typeface="+mj-cs"/>
              </a:rPr>
              <a:t>changes</a:t>
            </a:r>
            <a:r>
              <a:rPr lang="en-US" sz="1500" spc="35">
                <a:solidFill>
                  <a:srgbClr val="FFFFFF"/>
                </a:solidFill>
                <a:latin typeface="+mj-lt"/>
                <a:ea typeface="+mj-ea"/>
                <a:cs typeface="+mj-cs"/>
              </a:rPr>
              <a:t> </a:t>
            </a:r>
            <a:r>
              <a:rPr lang="en-US" sz="1500" spc="90">
                <a:solidFill>
                  <a:srgbClr val="FFFFFF"/>
                </a:solidFill>
                <a:latin typeface="+mj-lt"/>
                <a:ea typeface="+mj-ea"/>
                <a:cs typeface="+mj-cs"/>
              </a:rPr>
              <a:t>to</a:t>
            </a:r>
            <a:r>
              <a:rPr lang="en-US" sz="1500" spc="35">
                <a:solidFill>
                  <a:srgbClr val="FFFFFF"/>
                </a:solidFill>
                <a:latin typeface="+mj-lt"/>
                <a:ea typeface="+mj-ea"/>
                <a:cs typeface="+mj-cs"/>
              </a:rPr>
              <a:t> </a:t>
            </a:r>
            <a:r>
              <a:rPr lang="en-US" sz="1500" spc="50">
                <a:solidFill>
                  <a:srgbClr val="FFFFFF"/>
                </a:solidFill>
                <a:latin typeface="+mj-lt"/>
                <a:ea typeface="+mj-ea"/>
                <a:cs typeface="+mj-cs"/>
              </a:rPr>
              <a:t>improve</a:t>
            </a:r>
            <a:r>
              <a:rPr lang="en-US" sz="1500" spc="35">
                <a:solidFill>
                  <a:srgbClr val="FFFFFF"/>
                </a:solidFill>
                <a:latin typeface="+mj-lt"/>
                <a:ea typeface="+mj-ea"/>
                <a:cs typeface="+mj-cs"/>
              </a:rPr>
              <a:t> </a:t>
            </a:r>
            <a:r>
              <a:rPr lang="en-US" sz="1500" spc="50">
                <a:solidFill>
                  <a:srgbClr val="FFFFFF"/>
                </a:solidFill>
                <a:latin typeface="+mj-lt"/>
                <a:ea typeface="+mj-ea"/>
                <a:cs typeface="+mj-cs"/>
              </a:rPr>
              <a:t>public</a:t>
            </a:r>
            <a:r>
              <a:rPr lang="en-US" sz="1500" spc="35">
                <a:solidFill>
                  <a:srgbClr val="FFFFFF"/>
                </a:solidFill>
                <a:latin typeface="+mj-lt"/>
                <a:ea typeface="+mj-ea"/>
                <a:cs typeface="+mj-cs"/>
              </a:rPr>
              <a:t> </a:t>
            </a:r>
            <a:r>
              <a:rPr lang="en-US" sz="1500" spc="40">
                <a:solidFill>
                  <a:srgbClr val="FFFFFF"/>
                </a:solidFill>
                <a:latin typeface="+mj-lt"/>
                <a:ea typeface="+mj-ea"/>
                <a:cs typeface="+mj-cs"/>
              </a:rPr>
              <a:t>safety </a:t>
            </a:r>
            <a:r>
              <a:rPr lang="en-US" sz="1500" spc="85">
                <a:solidFill>
                  <a:srgbClr val="FFFFFF"/>
                </a:solidFill>
                <a:latin typeface="+mj-lt"/>
                <a:ea typeface="+mj-ea"/>
                <a:cs typeface="+mj-cs"/>
              </a:rPr>
              <a:t>and</a:t>
            </a:r>
            <a:r>
              <a:rPr lang="en-US" sz="1500" spc="20">
                <a:solidFill>
                  <a:srgbClr val="FFFFFF"/>
                </a:solidFill>
                <a:latin typeface="+mj-lt"/>
                <a:ea typeface="+mj-ea"/>
                <a:cs typeface="+mj-cs"/>
              </a:rPr>
              <a:t> </a:t>
            </a:r>
            <a:r>
              <a:rPr lang="en-US" sz="1500" spc="80">
                <a:solidFill>
                  <a:srgbClr val="FFFFFF"/>
                </a:solidFill>
                <a:latin typeface="+mj-lt"/>
                <a:ea typeface="+mj-ea"/>
                <a:cs typeface="+mj-cs"/>
              </a:rPr>
              <a:t>urban</a:t>
            </a:r>
            <a:r>
              <a:rPr lang="en-US" sz="1500" spc="20">
                <a:solidFill>
                  <a:srgbClr val="FFFFFF"/>
                </a:solidFill>
                <a:latin typeface="+mj-lt"/>
                <a:ea typeface="+mj-ea"/>
                <a:cs typeface="+mj-cs"/>
              </a:rPr>
              <a:t> </a:t>
            </a:r>
            <a:r>
              <a:rPr lang="en-US" sz="1500" spc="65">
                <a:solidFill>
                  <a:srgbClr val="FFFFFF"/>
                </a:solidFill>
                <a:latin typeface="+mj-lt"/>
                <a:ea typeface="+mj-ea"/>
                <a:cs typeface="+mj-cs"/>
              </a:rPr>
              <a:t>development.</a:t>
            </a:r>
            <a:r>
              <a:rPr lang="en-US" sz="1500" spc="-35">
                <a:solidFill>
                  <a:srgbClr val="FFFFFF"/>
                </a:solidFill>
                <a:latin typeface="+mj-lt"/>
                <a:ea typeface="+mj-ea"/>
                <a:cs typeface="+mj-cs"/>
              </a:rPr>
              <a:t> </a:t>
            </a:r>
            <a:r>
              <a:rPr lang="en-US" sz="1500" spc="60">
                <a:solidFill>
                  <a:srgbClr val="FFFFFF"/>
                </a:solidFill>
                <a:latin typeface="+mj-lt"/>
                <a:ea typeface="+mj-ea"/>
                <a:cs typeface="+mj-cs"/>
              </a:rPr>
              <a:t>Understanding</a:t>
            </a:r>
            <a:r>
              <a:rPr lang="en-US" sz="1500" spc="25">
                <a:solidFill>
                  <a:srgbClr val="FFFFFF"/>
                </a:solidFill>
                <a:latin typeface="+mj-lt"/>
                <a:ea typeface="+mj-ea"/>
                <a:cs typeface="+mj-cs"/>
              </a:rPr>
              <a:t> </a:t>
            </a:r>
            <a:r>
              <a:rPr lang="en-US" sz="1500" spc="55">
                <a:solidFill>
                  <a:srgbClr val="FFFFFF"/>
                </a:solidFill>
                <a:latin typeface="+mj-lt"/>
                <a:ea typeface="+mj-ea"/>
                <a:cs typeface="+mj-cs"/>
              </a:rPr>
              <a:t>crime</a:t>
            </a:r>
            <a:r>
              <a:rPr lang="en-US" sz="1500" spc="20">
                <a:solidFill>
                  <a:srgbClr val="FFFFFF"/>
                </a:solidFill>
                <a:latin typeface="+mj-lt"/>
                <a:ea typeface="+mj-ea"/>
                <a:cs typeface="+mj-cs"/>
              </a:rPr>
              <a:t> </a:t>
            </a:r>
            <a:r>
              <a:rPr lang="en-US" sz="1500" spc="75">
                <a:solidFill>
                  <a:srgbClr val="FFFFFF"/>
                </a:solidFill>
                <a:latin typeface="+mj-lt"/>
                <a:ea typeface="+mj-ea"/>
                <a:cs typeface="+mj-cs"/>
              </a:rPr>
              <a:t>patterns </a:t>
            </a:r>
            <a:r>
              <a:rPr lang="en-US" sz="1500" spc="85">
                <a:solidFill>
                  <a:srgbClr val="FFFFFF"/>
                </a:solidFill>
                <a:latin typeface="+mj-lt"/>
                <a:ea typeface="+mj-ea"/>
                <a:cs typeface="+mj-cs"/>
              </a:rPr>
              <a:t>and</a:t>
            </a:r>
            <a:r>
              <a:rPr lang="en-US" sz="1500" spc="50">
                <a:solidFill>
                  <a:srgbClr val="FFFFFF"/>
                </a:solidFill>
                <a:latin typeface="+mj-lt"/>
                <a:ea typeface="+mj-ea"/>
                <a:cs typeface="+mj-cs"/>
              </a:rPr>
              <a:t> </a:t>
            </a:r>
            <a:r>
              <a:rPr lang="en-US" sz="1500" spc="80">
                <a:solidFill>
                  <a:srgbClr val="FFFFFF"/>
                </a:solidFill>
                <a:latin typeface="+mj-lt"/>
                <a:ea typeface="+mj-ea"/>
                <a:cs typeface="+mj-cs"/>
              </a:rPr>
              <a:t>trends</a:t>
            </a:r>
            <a:r>
              <a:rPr lang="en-US" sz="1500" spc="50">
                <a:solidFill>
                  <a:srgbClr val="FFFFFF"/>
                </a:solidFill>
                <a:latin typeface="+mj-lt"/>
                <a:ea typeface="+mj-ea"/>
                <a:cs typeface="+mj-cs"/>
              </a:rPr>
              <a:t> </a:t>
            </a:r>
            <a:r>
              <a:rPr lang="en-US" sz="1500" spc="10">
                <a:solidFill>
                  <a:srgbClr val="FFFFFF"/>
                </a:solidFill>
                <a:latin typeface="+mj-lt"/>
                <a:ea typeface="+mj-ea"/>
                <a:cs typeface="+mj-cs"/>
              </a:rPr>
              <a:t>is</a:t>
            </a:r>
            <a:r>
              <a:rPr lang="en-US" sz="1500" spc="50">
                <a:solidFill>
                  <a:srgbClr val="FFFFFF"/>
                </a:solidFill>
                <a:latin typeface="+mj-lt"/>
                <a:ea typeface="+mj-ea"/>
                <a:cs typeface="+mj-cs"/>
              </a:rPr>
              <a:t> crucial</a:t>
            </a:r>
            <a:r>
              <a:rPr lang="en-US" sz="1500" spc="55">
                <a:solidFill>
                  <a:srgbClr val="FFFFFF"/>
                </a:solidFill>
                <a:latin typeface="+mj-lt"/>
                <a:ea typeface="+mj-ea"/>
                <a:cs typeface="+mj-cs"/>
              </a:rPr>
              <a:t> </a:t>
            </a:r>
            <a:r>
              <a:rPr lang="en-US" sz="1500" spc="10">
                <a:solidFill>
                  <a:srgbClr val="FFFFFF"/>
                </a:solidFill>
                <a:latin typeface="+mj-lt"/>
                <a:ea typeface="+mj-ea"/>
                <a:cs typeface="+mj-cs"/>
              </a:rPr>
              <a:t>for</a:t>
            </a:r>
            <a:r>
              <a:rPr lang="en-US" sz="1500" spc="50">
                <a:solidFill>
                  <a:srgbClr val="FFFFFF"/>
                </a:solidFill>
                <a:latin typeface="+mj-lt"/>
                <a:ea typeface="+mj-ea"/>
                <a:cs typeface="+mj-cs"/>
              </a:rPr>
              <a:t> </a:t>
            </a:r>
            <a:r>
              <a:rPr lang="en-US" sz="1500" spc="10">
                <a:solidFill>
                  <a:srgbClr val="FFFFFF"/>
                </a:solidFill>
                <a:latin typeface="+mj-lt"/>
                <a:ea typeface="+mj-ea"/>
                <a:cs typeface="+mj-cs"/>
              </a:rPr>
              <a:t>effective</a:t>
            </a:r>
            <a:r>
              <a:rPr lang="en-US" sz="1500" spc="50">
                <a:solidFill>
                  <a:srgbClr val="FFFFFF"/>
                </a:solidFill>
                <a:latin typeface="+mj-lt"/>
                <a:ea typeface="+mj-ea"/>
                <a:cs typeface="+mj-cs"/>
              </a:rPr>
              <a:t> policing </a:t>
            </a:r>
            <a:r>
              <a:rPr lang="en-US" sz="1500" spc="85">
                <a:solidFill>
                  <a:srgbClr val="FFFFFF"/>
                </a:solidFill>
                <a:latin typeface="+mj-lt"/>
                <a:ea typeface="+mj-ea"/>
                <a:cs typeface="+mj-cs"/>
              </a:rPr>
              <a:t>and</a:t>
            </a:r>
            <a:r>
              <a:rPr lang="en-US" sz="1500" spc="55">
                <a:solidFill>
                  <a:srgbClr val="FFFFFF"/>
                </a:solidFill>
                <a:latin typeface="+mj-lt"/>
                <a:ea typeface="+mj-ea"/>
                <a:cs typeface="+mj-cs"/>
              </a:rPr>
              <a:t> </a:t>
            </a:r>
            <a:r>
              <a:rPr lang="en-US" sz="1500" spc="45">
                <a:solidFill>
                  <a:srgbClr val="FFFFFF"/>
                </a:solidFill>
                <a:latin typeface="+mj-lt"/>
                <a:ea typeface="+mj-ea"/>
                <a:cs typeface="+mj-cs"/>
              </a:rPr>
              <a:t>crime </a:t>
            </a:r>
            <a:r>
              <a:rPr lang="en-US" sz="1500" spc="65">
                <a:solidFill>
                  <a:srgbClr val="FFFFFF"/>
                </a:solidFill>
                <a:latin typeface="+mj-lt"/>
                <a:ea typeface="+mj-ea"/>
                <a:cs typeface="+mj-cs"/>
              </a:rPr>
              <a:t>prevention</a:t>
            </a:r>
            <a:r>
              <a:rPr lang="en-US" sz="1500" spc="30">
                <a:solidFill>
                  <a:srgbClr val="FFFFFF"/>
                </a:solidFill>
                <a:latin typeface="+mj-lt"/>
                <a:ea typeface="+mj-ea"/>
                <a:cs typeface="+mj-cs"/>
              </a:rPr>
              <a:t> </a:t>
            </a:r>
            <a:r>
              <a:rPr lang="en-US" sz="1500" spc="55">
                <a:solidFill>
                  <a:srgbClr val="FFFFFF"/>
                </a:solidFill>
                <a:latin typeface="+mj-lt"/>
                <a:ea typeface="+mj-ea"/>
                <a:cs typeface="+mj-cs"/>
              </a:rPr>
              <a:t>strategies.</a:t>
            </a:r>
            <a:endParaRPr lang="en-US" sz="1500">
              <a:solidFill>
                <a:srgbClr val="FFFFFF"/>
              </a:solidFill>
              <a:latin typeface="+mj-lt"/>
              <a:ea typeface="+mj-ea"/>
              <a:cs typeface="+mj-cs"/>
            </a:endParaRPr>
          </a:p>
        </p:txBody>
      </p:sp>
      <p:pic>
        <p:nvPicPr>
          <p:cNvPr id="31" name="Picture 30">
            <a:extLst>
              <a:ext uri="{FF2B5EF4-FFF2-40B4-BE49-F238E27FC236}">
                <a16:creationId xmlns:a16="http://schemas.microsoft.com/office/drawing/2014/main" id="{D61D9D10-93CD-6EEB-5383-8E83FB99664A}"/>
              </a:ext>
            </a:extLst>
          </p:cNvPr>
          <p:cNvPicPr>
            <a:picLocks noChangeAspect="1"/>
          </p:cNvPicPr>
          <p:nvPr/>
        </p:nvPicPr>
        <p:blipFill rotWithShape="1">
          <a:blip r:embed="rId3"/>
          <a:srcRect l="18723" r="21753" b="2"/>
          <a:stretch/>
        </p:blipFill>
        <p:spPr>
          <a:xfrm>
            <a:off x="5421881" y="10"/>
            <a:ext cx="3722434" cy="514349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A81790E-74A9-0268-5DBD-4B7EE13831E1}"/>
              </a:ext>
            </a:extLst>
          </p:cNvPr>
          <p:cNvPicPr>
            <a:picLocks noChangeAspect="1"/>
          </p:cNvPicPr>
          <p:nvPr/>
        </p:nvPicPr>
        <p:blipFill rotWithShape="1">
          <a:blip r:embed="rId3">
            <a:duotone>
              <a:prstClr val="black"/>
              <a:schemeClr val="accent5">
                <a:tint val="45000"/>
                <a:satMod val="400000"/>
              </a:schemeClr>
            </a:duotone>
            <a:alphaModFix amt="25000"/>
          </a:blip>
          <a:srcRect t="43306" b="444"/>
          <a:stretch/>
        </p:blipFill>
        <p:spPr>
          <a:xfrm>
            <a:off x="20" y="10"/>
            <a:ext cx="9143980" cy="5143490"/>
          </a:xfrm>
          <a:prstGeom prst="rect">
            <a:avLst/>
          </a:prstGeom>
        </p:spPr>
      </p:pic>
      <p:sp>
        <p:nvSpPr>
          <p:cNvPr id="3" name="object 3"/>
          <p:cNvSpPr txBox="1">
            <a:spLocks noGrp="1"/>
          </p:cNvSpPr>
          <p:nvPr>
            <p:ph type="title"/>
          </p:nvPr>
        </p:nvSpPr>
        <p:spPr>
          <a:xfrm>
            <a:off x="866216" y="1085850"/>
            <a:ext cx="6619243" cy="2497185"/>
          </a:xfrm>
          <a:prstGeom prst="rect">
            <a:avLst/>
          </a:prstGeom>
        </p:spPr>
        <p:txBody>
          <a:bodyPr vert="horz" lIns="91440" tIns="45720" rIns="91440" bIns="45720" rtlCol="0" anchor="b">
            <a:normAutofit/>
          </a:bodyPr>
          <a:lstStyle/>
          <a:p>
            <a:pPr marL="2916555" defTabSz="457200"/>
            <a:r>
              <a:rPr lang="en-US" sz="7200" spc="110"/>
              <a:t>Thank </a:t>
            </a:r>
            <a:r>
              <a:rPr lang="en-US" sz="7200" spc="-25"/>
              <a:t>You</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object 3"/>
          <p:cNvSpPr txBox="1">
            <a:spLocks noGrp="1"/>
          </p:cNvSpPr>
          <p:nvPr>
            <p:ph type="title"/>
          </p:nvPr>
        </p:nvSpPr>
        <p:spPr>
          <a:xfrm>
            <a:off x="486697" y="471950"/>
            <a:ext cx="6939116" cy="762490"/>
          </a:xfrm>
          <a:prstGeom prst="rect">
            <a:avLst/>
          </a:prstGeom>
        </p:spPr>
        <p:txBody>
          <a:bodyPr vert="horz" lIns="91440" tIns="45720" rIns="91440" bIns="45720" rtlCol="0">
            <a:normAutofit/>
          </a:bodyPr>
          <a:lstStyle/>
          <a:p>
            <a:pPr marL="12700" defTabSz="457200"/>
            <a:r>
              <a:rPr lang="en-US" spc="-10" dirty="0">
                <a:solidFill>
                  <a:srgbClr val="EBEBEB"/>
                </a:solidFill>
              </a:rPr>
              <a:t>Methodology</a:t>
            </a:r>
          </a:p>
        </p:txBody>
      </p:sp>
      <p:graphicFrame>
        <p:nvGraphicFramePr>
          <p:cNvPr id="15" name="object 4">
            <a:extLst>
              <a:ext uri="{FF2B5EF4-FFF2-40B4-BE49-F238E27FC236}">
                <a16:creationId xmlns:a16="http://schemas.microsoft.com/office/drawing/2014/main" id="{184C98E6-F949-9462-261D-CFC0A6C763A3}"/>
              </a:ext>
            </a:extLst>
          </p:cNvPr>
          <p:cNvGraphicFramePr/>
          <p:nvPr>
            <p:extLst>
              <p:ext uri="{D42A27DB-BD31-4B8C-83A1-F6EECF244321}">
                <p14:modId xmlns:p14="http://schemas.microsoft.com/office/powerpoint/2010/main" val="3276722212"/>
              </p:ext>
            </p:extLst>
          </p:nvPr>
        </p:nvGraphicFramePr>
        <p:xfrm>
          <a:off x="486697" y="2107692"/>
          <a:ext cx="8171528" cy="25532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CFD6A-93BF-9553-54C1-DB2B9EE9A659}"/>
              </a:ext>
            </a:extLst>
          </p:cNvPr>
          <p:cNvSpPr>
            <a:spLocks noGrp="1"/>
          </p:cNvSpPr>
          <p:nvPr>
            <p:ph type="title"/>
          </p:nvPr>
        </p:nvSpPr>
        <p:spPr>
          <a:xfrm>
            <a:off x="486697" y="471950"/>
            <a:ext cx="6939116" cy="762490"/>
          </a:xfrm>
        </p:spPr>
        <p:txBody>
          <a:bodyPr>
            <a:normAutofit/>
          </a:bodyPr>
          <a:lstStyle/>
          <a:p>
            <a:pPr>
              <a:lnSpc>
                <a:spcPct val="90000"/>
              </a:lnSpc>
            </a:pPr>
            <a:r>
              <a:rPr lang="en-US" sz="2400">
                <a:solidFill>
                  <a:srgbClr val="EBEBEB"/>
                </a:solidFill>
                <a:latin typeface="Georgia"/>
                <a:cs typeface="Georgia"/>
              </a:rPr>
              <a:t>Data</a:t>
            </a:r>
            <a:r>
              <a:rPr lang="en-US" sz="2400" spc="65">
                <a:solidFill>
                  <a:srgbClr val="EBEBEB"/>
                </a:solidFill>
                <a:latin typeface="Georgia"/>
                <a:cs typeface="Georgia"/>
              </a:rPr>
              <a:t> </a:t>
            </a:r>
            <a:r>
              <a:rPr lang="en-US" sz="2400" spc="-10">
                <a:solidFill>
                  <a:srgbClr val="EBEBEB"/>
                </a:solidFill>
                <a:latin typeface="Georgia"/>
                <a:cs typeface="Georgia"/>
              </a:rPr>
              <a:t>Preprocessing</a:t>
            </a:r>
            <a:br>
              <a:rPr lang="en-US" sz="2400">
                <a:solidFill>
                  <a:srgbClr val="EBEBEB"/>
                </a:solidFill>
                <a:latin typeface="Georgia"/>
                <a:cs typeface="Georgia"/>
              </a:rPr>
            </a:br>
            <a:endParaRPr lang="en-US" sz="2400">
              <a:solidFill>
                <a:srgbClr val="EBEBEB"/>
              </a:solidFill>
            </a:endParaRPr>
          </a:p>
        </p:txBody>
      </p:sp>
      <p:graphicFrame>
        <p:nvGraphicFramePr>
          <p:cNvPr id="5" name="Text Placeholder 2">
            <a:extLst>
              <a:ext uri="{FF2B5EF4-FFF2-40B4-BE49-F238E27FC236}">
                <a16:creationId xmlns:a16="http://schemas.microsoft.com/office/drawing/2014/main" id="{FA2EFD25-1FEF-CEC4-2246-EA9A5D4437C2}"/>
              </a:ext>
            </a:extLst>
          </p:cNvPr>
          <p:cNvGraphicFramePr>
            <a:graphicFrameLocks noGrp="1"/>
          </p:cNvGraphicFramePr>
          <p:nvPr>
            <p:ph idx="1"/>
            <p:extLst>
              <p:ext uri="{D42A27DB-BD31-4B8C-83A1-F6EECF244321}">
                <p14:modId xmlns:p14="http://schemas.microsoft.com/office/powerpoint/2010/main" val="3584757205"/>
              </p:ext>
            </p:extLst>
          </p:nvPr>
        </p:nvGraphicFramePr>
        <p:xfrm>
          <a:off x="486697" y="2107692"/>
          <a:ext cx="8171528" cy="25532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24676967"/>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A6319-7140-29BC-88E3-6A63EF14A46B}"/>
              </a:ext>
            </a:extLst>
          </p:cNvPr>
          <p:cNvSpPr>
            <a:spLocks noGrp="1"/>
          </p:cNvSpPr>
          <p:nvPr>
            <p:ph type="title"/>
          </p:nvPr>
        </p:nvSpPr>
        <p:spPr>
          <a:xfrm>
            <a:off x="486698" y="471949"/>
            <a:ext cx="3124882" cy="1216741"/>
          </a:xfrm>
        </p:spPr>
        <p:txBody>
          <a:bodyPr>
            <a:normAutofit/>
          </a:bodyPr>
          <a:lstStyle/>
          <a:p>
            <a:r>
              <a:rPr lang="en-US">
                <a:solidFill>
                  <a:srgbClr val="EBEBEB"/>
                </a:solidFill>
              </a:rPr>
              <a:t>Descriptive Analysis</a:t>
            </a:r>
          </a:p>
        </p:txBody>
      </p:sp>
      <p:sp>
        <p:nvSpPr>
          <p:cNvPr id="5" name="Text Placeholder 4">
            <a:extLst>
              <a:ext uri="{FF2B5EF4-FFF2-40B4-BE49-F238E27FC236}">
                <a16:creationId xmlns:a16="http://schemas.microsoft.com/office/drawing/2014/main" id="{2728F258-612B-3F2C-188F-D21989F6E7CC}"/>
              </a:ext>
            </a:extLst>
          </p:cNvPr>
          <p:cNvSpPr>
            <a:spLocks noGrp="1"/>
          </p:cNvSpPr>
          <p:nvPr>
            <p:ph idx="1"/>
          </p:nvPr>
        </p:nvSpPr>
        <p:spPr>
          <a:xfrm>
            <a:off x="486698" y="1828800"/>
            <a:ext cx="3124882" cy="2839064"/>
          </a:xfrm>
        </p:spPr>
        <p:txBody>
          <a:bodyPr>
            <a:normAutofit/>
          </a:bodyPr>
          <a:lstStyle/>
          <a:p>
            <a:r>
              <a:rPr lang="en-US">
                <a:solidFill>
                  <a:srgbClr val="EBEBEB"/>
                </a:solidFill>
              </a:rPr>
              <a:t>Analysis revealed that theft is the top crime among others. </a:t>
            </a:r>
          </a:p>
          <a:p>
            <a:endParaRPr lang="en-US">
              <a:solidFill>
                <a:srgbClr val="EBEBEB"/>
              </a:solidFill>
            </a:endParaRPr>
          </a:p>
        </p:txBody>
      </p:sp>
      <p:pic>
        <p:nvPicPr>
          <p:cNvPr id="7" name="Picture 6">
            <a:extLst>
              <a:ext uri="{FF2B5EF4-FFF2-40B4-BE49-F238E27FC236}">
                <a16:creationId xmlns:a16="http://schemas.microsoft.com/office/drawing/2014/main" id="{8E709247-3B53-7E63-33D7-5EFACA1E81FF}"/>
              </a:ext>
            </a:extLst>
          </p:cNvPr>
          <p:cNvPicPr>
            <a:picLocks noChangeAspect="1"/>
          </p:cNvPicPr>
          <p:nvPr/>
        </p:nvPicPr>
        <p:blipFill>
          <a:blip r:embed="rId2"/>
          <a:stretch>
            <a:fillRect/>
          </a:stretch>
        </p:blipFill>
        <p:spPr>
          <a:xfrm>
            <a:off x="4570494" y="1309759"/>
            <a:ext cx="4087416" cy="2523978"/>
          </a:xfrm>
          <a:prstGeom prst="rect">
            <a:avLst/>
          </a:prstGeom>
          <a:effectLst/>
        </p:spPr>
      </p:pic>
    </p:spTree>
    <p:extLst>
      <p:ext uri="{BB962C8B-B14F-4D97-AF65-F5344CB8AC3E}">
        <p14:creationId xmlns:p14="http://schemas.microsoft.com/office/powerpoint/2010/main" val="714303127"/>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3" name="object 3"/>
          <p:cNvSpPr txBox="1">
            <a:spLocks noGrp="1"/>
          </p:cNvSpPr>
          <p:nvPr>
            <p:ph type="title"/>
          </p:nvPr>
        </p:nvSpPr>
        <p:spPr>
          <a:xfrm>
            <a:off x="4058948" y="339538"/>
            <a:ext cx="3479177" cy="1050398"/>
          </a:xfrm>
          <a:prstGeom prst="rect">
            <a:avLst/>
          </a:prstGeom>
        </p:spPr>
        <p:txBody>
          <a:bodyPr vert="horz" lIns="91440" tIns="45720" rIns="91440" bIns="45720" rtlCol="0" anchor="t">
            <a:normAutofit/>
          </a:bodyPr>
          <a:lstStyle/>
          <a:p>
            <a:pPr marL="12700" defTabSz="457200">
              <a:lnSpc>
                <a:spcPct val="90000"/>
              </a:lnSpc>
            </a:pPr>
            <a:r>
              <a:rPr lang="en-US" sz="2300" spc="70" dirty="0"/>
              <a:t>Time</a:t>
            </a:r>
            <a:r>
              <a:rPr lang="en-US" sz="2300" spc="-140" dirty="0"/>
              <a:t> </a:t>
            </a:r>
            <a:r>
              <a:rPr lang="en-US" sz="2300" spc="75" dirty="0"/>
              <a:t>Series</a:t>
            </a:r>
            <a:r>
              <a:rPr lang="en-US" sz="2300" spc="-140" dirty="0"/>
              <a:t> </a:t>
            </a:r>
            <a:r>
              <a:rPr lang="en-US" sz="2300" spc="-10" dirty="0"/>
              <a:t>Analysis</a:t>
            </a:r>
          </a:p>
        </p:txBody>
      </p:sp>
      <p:pic>
        <p:nvPicPr>
          <p:cNvPr id="6" name="Picture 5" descr="Graph on document with pen">
            <a:extLst>
              <a:ext uri="{FF2B5EF4-FFF2-40B4-BE49-F238E27FC236}">
                <a16:creationId xmlns:a16="http://schemas.microsoft.com/office/drawing/2014/main" id="{8819978D-B9CE-9C67-1F61-9A593BFE5965}"/>
              </a:ext>
            </a:extLst>
          </p:cNvPr>
          <p:cNvPicPr>
            <a:picLocks noChangeAspect="1"/>
          </p:cNvPicPr>
          <p:nvPr/>
        </p:nvPicPr>
        <p:blipFill rotWithShape="1">
          <a:blip r:embed="rId3"/>
          <a:srcRect l="32658" r="18937"/>
          <a:stretch/>
        </p:blipFill>
        <p:spPr>
          <a:xfrm>
            <a:off x="2" y="10"/>
            <a:ext cx="3729824" cy="5143490"/>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sp>
        <p:nvSpPr>
          <p:cNvPr id="4" name="object 4"/>
          <p:cNvSpPr txBox="1"/>
          <p:nvPr/>
        </p:nvSpPr>
        <p:spPr>
          <a:xfrm>
            <a:off x="4058212" y="1539688"/>
            <a:ext cx="3479177" cy="3146611"/>
          </a:xfrm>
          <a:prstGeom prst="rect">
            <a:avLst/>
          </a:prstGeom>
        </p:spPr>
        <p:txBody>
          <a:bodyPr vert="horz" lIns="91440" tIns="45720" rIns="91440" bIns="45720" rtlCol="0">
            <a:normAutofit/>
          </a:bodyPr>
          <a:lstStyle/>
          <a:p>
            <a:pPr marL="12700" marR="5080">
              <a:lnSpc>
                <a:spcPct val="90000"/>
              </a:lnSpc>
              <a:spcBef>
                <a:spcPts val="1000"/>
              </a:spcBef>
              <a:buClr>
                <a:schemeClr val="bg2">
                  <a:lumMod val="40000"/>
                  <a:lumOff val="60000"/>
                </a:schemeClr>
              </a:buClr>
              <a:buSzPct val="80000"/>
              <a:buFont typeface="Wingdings 3" charset="2"/>
              <a:buChar char=""/>
            </a:pPr>
            <a:r>
              <a:rPr lang="en-US" sz="1700" dirty="0">
                <a:latin typeface="+mj-lt"/>
                <a:ea typeface="+mj-ea"/>
                <a:cs typeface="+mj-cs"/>
              </a:rPr>
              <a:t> Since Theft is the highest occurring crime, we will do basic time series analysis for Theft</a:t>
            </a:r>
          </a:p>
          <a:p>
            <a:pPr marL="12700" marR="5080">
              <a:lnSpc>
                <a:spcPct val="90000"/>
              </a:lnSpc>
              <a:spcBef>
                <a:spcPts val="1000"/>
              </a:spcBef>
              <a:buClr>
                <a:schemeClr val="bg2">
                  <a:lumMod val="40000"/>
                  <a:lumOff val="60000"/>
                </a:schemeClr>
              </a:buClr>
              <a:buSzPct val="80000"/>
              <a:buFont typeface="Wingdings 3" charset="2"/>
              <a:buChar char=""/>
            </a:pPr>
            <a:r>
              <a:rPr lang="en-US" sz="1700" dirty="0">
                <a:latin typeface="+mj-lt"/>
                <a:ea typeface="+mj-ea"/>
                <a:cs typeface="+mj-cs"/>
              </a:rPr>
              <a:t> Below is the Decomposition of additive time series for theft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9043DA8F-988A-54AF-8176-93ED5C16F8E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48921" y="225425"/>
            <a:ext cx="5843775" cy="417829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FD1A014-CE1E-BED4-9666-095B773D8ADB}"/>
              </a:ext>
            </a:extLst>
          </p:cNvPr>
          <p:cNvSpPr txBox="1"/>
          <p:nvPr/>
        </p:nvSpPr>
        <p:spPr>
          <a:xfrm>
            <a:off x="529579" y="4459873"/>
            <a:ext cx="8419292" cy="338554"/>
          </a:xfrm>
          <a:prstGeom prst="rect">
            <a:avLst/>
          </a:prstGeom>
          <a:noFill/>
        </p:spPr>
        <p:txBody>
          <a:bodyPr wrap="none" rtlCol="0">
            <a:spAutoFit/>
          </a:bodyPr>
          <a:lstStyle/>
          <a:p>
            <a:r>
              <a:rPr lang="en-US" sz="1600" dirty="0"/>
              <a:t>From the above graph we can see that the theft trend is decreasing over the years</a:t>
            </a:r>
          </a:p>
        </p:txBody>
      </p:sp>
    </p:spTree>
    <p:extLst>
      <p:ext uri="{BB962C8B-B14F-4D97-AF65-F5344CB8AC3E}">
        <p14:creationId xmlns:p14="http://schemas.microsoft.com/office/powerpoint/2010/main" val="1525253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prstGeom prst="rect">
            <a:avLst/>
          </a:prstGeom>
        </p:spPr>
        <p:txBody>
          <a:bodyPr vert="horz" wrap="square" lIns="0" tIns="138430" rIns="0" bIns="0" rtlCol="0">
            <a:spAutoFit/>
          </a:bodyPr>
          <a:lstStyle/>
          <a:p>
            <a:pPr marL="12700">
              <a:lnSpc>
                <a:spcPct val="100000"/>
              </a:lnSpc>
              <a:spcBef>
                <a:spcPts val="1090"/>
              </a:spcBef>
            </a:pPr>
            <a:r>
              <a:rPr lang="en-US" spc="65" dirty="0"/>
              <a:t>Seasonality</a:t>
            </a:r>
            <a:r>
              <a:rPr lang="en-US" spc="-120" dirty="0"/>
              <a:t> </a:t>
            </a:r>
            <a:r>
              <a:rPr lang="en-US" spc="-10" dirty="0"/>
              <a:t>Analysis</a:t>
            </a:r>
          </a:p>
          <a:p>
            <a:pPr marL="12700">
              <a:lnSpc>
                <a:spcPct val="100000"/>
              </a:lnSpc>
              <a:spcBef>
                <a:spcPts val="600"/>
              </a:spcBef>
            </a:pPr>
            <a:r>
              <a:rPr lang="en-US" sz="1500" dirty="0">
                <a:latin typeface="Times New Roman"/>
                <a:cs typeface="Times New Roman"/>
              </a:rPr>
              <a:t>Hourly,</a:t>
            </a:r>
            <a:r>
              <a:rPr lang="en-US" sz="1500" spc="15" dirty="0">
                <a:latin typeface="Times New Roman"/>
                <a:cs typeface="Times New Roman"/>
              </a:rPr>
              <a:t> </a:t>
            </a:r>
            <a:r>
              <a:rPr lang="en-US" sz="1500" dirty="0">
                <a:latin typeface="Times New Roman"/>
                <a:cs typeface="Times New Roman"/>
              </a:rPr>
              <a:t>Daily,</a:t>
            </a:r>
            <a:r>
              <a:rPr lang="en-US" sz="1500" spc="20" dirty="0">
                <a:latin typeface="Times New Roman"/>
                <a:cs typeface="Times New Roman"/>
              </a:rPr>
              <a:t> </a:t>
            </a:r>
            <a:r>
              <a:rPr lang="en-US" sz="1500" spc="100" dirty="0">
                <a:latin typeface="Times New Roman"/>
                <a:cs typeface="Times New Roman"/>
              </a:rPr>
              <a:t>and</a:t>
            </a:r>
            <a:r>
              <a:rPr lang="en-US" sz="1500" spc="95" dirty="0">
                <a:latin typeface="Times New Roman"/>
                <a:cs typeface="Times New Roman"/>
              </a:rPr>
              <a:t> </a:t>
            </a:r>
            <a:r>
              <a:rPr lang="en-US" sz="1500" spc="65" dirty="0">
                <a:latin typeface="Times New Roman"/>
                <a:cs typeface="Times New Roman"/>
              </a:rPr>
              <a:t>Monthly</a:t>
            </a:r>
            <a:r>
              <a:rPr lang="en-US" sz="1500" spc="100" dirty="0">
                <a:latin typeface="Times New Roman"/>
                <a:cs typeface="Times New Roman"/>
              </a:rPr>
              <a:t> </a:t>
            </a:r>
            <a:r>
              <a:rPr lang="en-US" sz="1500" spc="85" dirty="0">
                <a:latin typeface="Times New Roman"/>
                <a:cs typeface="Times New Roman"/>
              </a:rPr>
              <a:t>Patterns</a:t>
            </a:r>
            <a:endParaRPr lang="en-US" sz="1500" dirty="0">
              <a:latin typeface="Times New Roman"/>
              <a:cs typeface="Times New Roman"/>
            </a:endParaRPr>
          </a:p>
        </p:txBody>
      </p:sp>
      <p:sp>
        <p:nvSpPr>
          <p:cNvPr id="4" name="object 4"/>
          <p:cNvSpPr/>
          <p:nvPr/>
        </p:nvSpPr>
        <p:spPr>
          <a:xfrm>
            <a:off x="572399" y="1553399"/>
            <a:ext cx="360045" cy="2534285"/>
          </a:xfrm>
          <a:custGeom>
            <a:avLst/>
            <a:gdLst/>
            <a:ahLst/>
            <a:cxnLst/>
            <a:rect l="l" t="t" r="r" b="b"/>
            <a:pathLst>
              <a:path w="360044" h="2534285">
                <a:moveTo>
                  <a:pt x="0" y="179999"/>
                </a:moveTo>
                <a:lnTo>
                  <a:pt x="6429" y="132148"/>
                </a:lnTo>
                <a:lnTo>
                  <a:pt x="24575" y="89150"/>
                </a:lnTo>
                <a:lnTo>
                  <a:pt x="52720" y="52720"/>
                </a:lnTo>
                <a:lnTo>
                  <a:pt x="89150" y="24575"/>
                </a:lnTo>
                <a:lnTo>
                  <a:pt x="132148" y="6429"/>
                </a:lnTo>
                <a:lnTo>
                  <a:pt x="179999" y="0"/>
                </a:lnTo>
                <a:lnTo>
                  <a:pt x="248883" y="13701"/>
                </a:lnTo>
                <a:lnTo>
                  <a:pt x="307279" y="52720"/>
                </a:lnTo>
                <a:lnTo>
                  <a:pt x="346298" y="111116"/>
                </a:lnTo>
                <a:lnTo>
                  <a:pt x="359999" y="179999"/>
                </a:lnTo>
                <a:lnTo>
                  <a:pt x="353570" y="227851"/>
                </a:lnTo>
                <a:lnTo>
                  <a:pt x="335424" y="270849"/>
                </a:lnTo>
                <a:lnTo>
                  <a:pt x="307279" y="307279"/>
                </a:lnTo>
                <a:lnTo>
                  <a:pt x="270849" y="335424"/>
                </a:lnTo>
                <a:lnTo>
                  <a:pt x="227851" y="353570"/>
                </a:lnTo>
                <a:lnTo>
                  <a:pt x="179999" y="359999"/>
                </a:lnTo>
                <a:lnTo>
                  <a:pt x="132148" y="353570"/>
                </a:lnTo>
                <a:lnTo>
                  <a:pt x="89150" y="335424"/>
                </a:lnTo>
                <a:lnTo>
                  <a:pt x="52720" y="307279"/>
                </a:lnTo>
                <a:lnTo>
                  <a:pt x="24575" y="270849"/>
                </a:lnTo>
                <a:lnTo>
                  <a:pt x="6429" y="227851"/>
                </a:lnTo>
                <a:lnTo>
                  <a:pt x="0" y="179999"/>
                </a:lnTo>
                <a:close/>
              </a:path>
              <a:path w="360044" h="2534285">
                <a:moveTo>
                  <a:pt x="0" y="1266999"/>
                </a:moveTo>
                <a:lnTo>
                  <a:pt x="6429" y="1219148"/>
                </a:lnTo>
                <a:lnTo>
                  <a:pt x="24575" y="1176150"/>
                </a:lnTo>
                <a:lnTo>
                  <a:pt x="52720" y="1139720"/>
                </a:lnTo>
                <a:lnTo>
                  <a:pt x="89150" y="1111575"/>
                </a:lnTo>
                <a:lnTo>
                  <a:pt x="132148" y="1093429"/>
                </a:lnTo>
                <a:lnTo>
                  <a:pt x="179999" y="1086999"/>
                </a:lnTo>
                <a:lnTo>
                  <a:pt x="248883" y="1100701"/>
                </a:lnTo>
                <a:lnTo>
                  <a:pt x="307279" y="1139720"/>
                </a:lnTo>
                <a:lnTo>
                  <a:pt x="346298" y="1198116"/>
                </a:lnTo>
                <a:lnTo>
                  <a:pt x="359999" y="1266999"/>
                </a:lnTo>
                <a:lnTo>
                  <a:pt x="353570" y="1314851"/>
                </a:lnTo>
                <a:lnTo>
                  <a:pt x="335424" y="1357849"/>
                </a:lnTo>
                <a:lnTo>
                  <a:pt x="307279" y="1394279"/>
                </a:lnTo>
                <a:lnTo>
                  <a:pt x="270849" y="1422424"/>
                </a:lnTo>
                <a:lnTo>
                  <a:pt x="227851" y="1440570"/>
                </a:lnTo>
                <a:lnTo>
                  <a:pt x="179999" y="1446999"/>
                </a:lnTo>
                <a:lnTo>
                  <a:pt x="132148" y="1440570"/>
                </a:lnTo>
                <a:lnTo>
                  <a:pt x="89150" y="1422424"/>
                </a:lnTo>
                <a:lnTo>
                  <a:pt x="52720" y="1394279"/>
                </a:lnTo>
                <a:lnTo>
                  <a:pt x="24575" y="1357849"/>
                </a:lnTo>
                <a:lnTo>
                  <a:pt x="6429" y="1314851"/>
                </a:lnTo>
                <a:lnTo>
                  <a:pt x="0" y="1266999"/>
                </a:lnTo>
                <a:close/>
              </a:path>
              <a:path w="360044" h="2534285">
                <a:moveTo>
                  <a:pt x="0" y="2354199"/>
                </a:moveTo>
                <a:lnTo>
                  <a:pt x="6429" y="2306348"/>
                </a:lnTo>
                <a:lnTo>
                  <a:pt x="24575" y="2263350"/>
                </a:lnTo>
                <a:lnTo>
                  <a:pt x="52720" y="2226920"/>
                </a:lnTo>
                <a:lnTo>
                  <a:pt x="89150" y="2198775"/>
                </a:lnTo>
                <a:lnTo>
                  <a:pt x="132148" y="2180629"/>
                </a:lnTo>
                <a:lnTo>
                  <a:pt x="179999" y="2174199"/>
                </a:lnTo>
                <a:lnTo>
                  <a:pt x="248883" y="2187901"/>
                </a:lnTo>
                <a:lnTo>
                  <a:pt x="307279" y="2226920"/>
                </a:lnTo>
                <a:lnTo>
                  <a:pt x="346298" y="2285317"/>
                </a:lnTo>
                <a:lnTo>
                  <a:pt x="359999" y="2354199"/>
                </a:lnTo>
                <a:lnTo>
                  <a:pt x="353570" y="2402051"/>
                </a:lnTo>
                <a:lnTo>
                  <a:pt x="335424" y="2445049"/>
                </a:lnTo>
                <a:lnTo>
                  <a:pt x="307279" y="2481479"/>
                </a:lnTo>
                <a:lnTo>
                  <a:pt x="270849" y="2509624"/>
                </a:lnTo>
                <a:lnTo>
                  <a:pt x="227851" y="2527770"/>
                </a:lnTo>
                <a:lnTo>
                  <a:pt x="179999" y="2534199"/>
                </a:lnTo>
                <a:lnTo>
                  <a:pt x="132148" y="2527770"/>
                </a:lnTo>
                <a:lnTo>
                  <a:pt x="89150" y="2509624"/>
                </a:lnTo>
                <a:lnTo>
                  <a:pt x="52720" y="2481479"/>
                </a:lnTo>
                <a:lnTo>
                  <a:pt x="24575" y="2445049"/>
                </a:lnTo>
                <a:lnTo>
                  <a:pt x="6429" y="2402051"/>
                </a:lnTo>
                <a:lnTo>
                  <a:pt x="0" y="2354199"/>
                </a:lnTo>
                <a:close/>
              </a:path>
            </a:pathLst>
          </a:custGeom>
          <a:ln w="9524">
            <a:solidFill>
              <a:srgbClr val="000000"/>
            </a:solidFill>
          </a:ln>
        </p:spPr>
        <p:txBody>
          <a:bodyPr wrap="square" lIns="0" tIns="0" rIns="0" bIns="0" rtlCol="0"/>
          <a:lstStyle/>
          <a:p>
            <a:endParaRPr/>
          </a:p>
        </p:txBody>
      </p:sp>
      <p:sp>
        <p:nvSpPr>
          <p:cNvPr id="5" name="object 5"/>
          <p:cNvSpPr txBox="1"/>
          <p:nvPr/>
        </p:nvSpPr>
        <p:spPr>
          <a:xfrm>
            <a:off x="587825" y="1614083"/>
            <a:ext cx="7878445" cy="2967479"/>
          </a:xfrm>
          <a:prstGeom prst="rect">
            <a:avLst/>
          </a:prstGeom>
        </p:spPr>
        <p:txBody>
          <a:bodyPr vert="horz" wrap="square" lIns="0" tIns="12700" rIns="0" bIns="0" rtlCol="0">
            <a:spAutoFit/>
          </a:bodyPr>
          <a:lstStyle/>
          <a:p>
            <a:pPr marL="393700" indent="-271145">
              <a:lnSpc>
                <a:spcPct val="100000"/>
              </a:lnSpc>
              <a:spcBef>
                <a:spcPts val="100"/>
              </a:spcBef>
              <a:buSzPct val="92307"/>
              <a:buFont typeface="Gadugi"/>
              <a:buAutoNum type="arabicPlain"/>
              <a:tabLst>
                <a:tab pos="393700" algn="l"/>
              </a:tabLst>
            </a:pPr>
            <a:r>
              <a:rPr lang="en-US" sz="1300" dirty="0">
                <a:latin typeface="Georgia"/>
                <a:cs typeface="Georgia"/>
              </a:rPr>
              <a:t>Hourly </a:t>
            </a:r>
            <a:r>
              <a:rPr lang="en-US" sz="1300" spc="-10" dirty="0">
                <a:latin typeface="Georgia"/>
                <a:cs typeface="Georgia"/>
              </a:rPr>
              <a:t>Seasonality</a:t>
            </a:r>
            <a:endParaRPr lang="en-US" sz="1300" dirty="0">
              <a:latin typeface="Georgia"/>
              <a:cs typeface="Georgia"/>
            </a:endParaRPr>
          </a:p>
          <a:p>
            <a:pPr marL="12700" marR="5080">
              <a:lnSpc>
                <a:spcPts val="1430"/>
              </a:lnSpc>
              <a:spcBef>
                <a:spcPts val="1380"/>
              </a:spcBef>
            </a:pPr>
            <a:r>
              <a:rPr lang="en-US" sz="1200" spc="10" dirty="0">
                <a:latin typeface="Times New Roman"/>
                <a:cs typeface="Times New Roman"/>
              </a:rPr>
              <a:t>Analysis</a:t>
            </a:r>
            <a:r>
              <a:rPr lang="en-US" sz="1200" spc="65" dirty="0">
                <a:latin typeface="Times New Roman"/>
                <a:cs typeface="Times New Roman"/>
              </a:rPr>
              <a:t> </a:t>
            </a:r>
            <a:r>
              <a:rPr lang="en-US" sz="1200" spc="10" dirty="0">
                <a:latin typeface="Times New Roman"/>
                <a:cs typeface="Times New Roman"/>
              </a:rPr>
              <a:t>of</a:t>
            </a:r>
            <a:r>
              <a:rPr lang="en-US" sz="1200" spc="70" dirty="0">
                <a:latin typeface="Times New Roman"/>
                <a:cs typeface="Times New Roman"/>
              </a:rPr>
              <a:t> </a:t>
            </a:r>
            <a:r>
              <a:rPr lang="en-US" sz="1200" spc="10" dirty="0">
                <a:latin typeface="Times New Roman"/>
                <a:cs typeface="Times New Roman"/>
              </a:rPr>
              <a:t>crime</a:t>
            </a:r>
            <a:r>
              <a:rPr lang="en-US" sz="1200" spc="70" dirty="0">
                <a:latin typeface="Times New Roman"/>
                <a:cs typeface="Times New Roman"/>
              </a:rPr>
              <a:t> </a:t>
            </a:r>
            <a:r>
              <a:rPr lang="en-US" sz="1200" spc="65" dirty="0">
                <a:latin typeface="Times New Roman"/>
                <a:cs typeface="Times New Roman"/>
              </a:rPr>
              <a:t>rates</a:t>
            </a:r>
            <a:r>
              <a:rPr lang="en-US" sz="1200" spc="70" dirty="0">
                <a:latin typeface="Times New Roman"/>
                <a:cs typeface="Times New Roman"/>
              </a:rPr>
              <a:t> </a:t>
            </a:r>
            <a:r>
              <a:rPr lang="en-US" sz="1200" spc="10" dirty="0">
                <a:latin typeface="Times New Roman"/>
                <a:cs typeface="Times New Roman"/>
              </a:rPr>
              <a:t>by</a:t>
            </a:r>
            <a:r>
              <a:rPr lang="en-US" sz="1200" spc="65" dirty="0">
                <a:latin typeface="Times New Roman"/>
                <a:cs typeface="Times New Roman"/>
              </a:rPr>
              <a:t> </a:t>
            </a:r>
            <a:r>
              <a:rPr lang="en-US" sz="1200" spc="75" dirty="0">
                <a:latin typeface="Times New Roman"/>
                <a:cs typeface="Times New Roman"/>
              </a:rPr>
              <a:t>hour</a:t>
            </a:r>
            <a:r>
              <a:rPr lang="en-US" sz="1200" spc="70" dirty="0">
                <a:latin typeface="Times New Roman"/>
                <a:cs typeface="Times New Roman"/>
              </a:rPr>
              <a:t> </a:t>
            </a:r>
            <a:r>
              <a:rPr lang="en-US" sz="1200" spc="10" dirty="0">
                <a:latin typeface="Times New Roman"/>
                <a:cs typeface="Times New Roman"/>
              </a:rPr>
              <a:t>revealed</a:t>
            </a:r>
            <a:r>
              <a:rPr lang="en-US" sz="1200" spc="70" dirty="0">
                <a:latin typeface="Times New Roman"/>
                <a:cs typeface="Times New Roman"/>
              </a:rPr>
              <a:t> </a:t>
            </a:r>
            <a:r>
              <a:rPr lang="en-US" sz="1200" spc="55" dirty="0">
                <a:latin typeface="Times New Roman"/>
                <a:cs typeface="Times New Roman"/>
              </a:rPr>
              <a:t>peak</a:t>
            </a:r>
            <a:r>
              <a:rPr lang="en-US" sz="1200" spc="70" dirty="0">
                <a:latin typeface="Times New Roman"/>
                <a:cs typeface="Times New Roman"/>
              </a:rPr>
              <a:t> </a:t>
            </a:r>
            <a:r>
              <a:rPr lang="en-US" sz="1200" spc="65" dirty="0">
                <a:latin typeface="Times New Roman"/>
                <a:cs typeface="Times New Roman"/>
              </a:rPr>
              <a:t>times</a:t>
            </a:r>
            <a:r>
              <a:rPr lang="en-US" sz="1200" spc="70" dirty="0">
                <a:latin typeface="Times New Roman"/>
                <a:cs typeface="Times New Roman"/>
              </a:rPr>
              <a:t> </a:t>
            </a:r>
            <a:r>
              <a:rPr lang="en-US" sz="1200" spc="10" dirty="0">
                <a:latin typeface="Times New Roman"/>
                <a:cs typeface="Times New Roman"/>
              </a:rPr>
              <a:t>for</a:t>
            </a:r>
            <a:r>
              <a:rPr lang="en-US" sz="1200" spc="65" dirty="0">
                <a:latin typeface="Times New Roman"/>
                <a:cs typeface="Times New Roman"/>
              </a:rPr>
              <a:t> </a:t>
            </a:r>
            <a:r>
              <a:rPr lang="en-US" sz="1200" spc="70" dirty="0">
                <a:latin typeface="Times New Roman"/>
                <a:cs typeface="Times New Roman"/>
              </a:rPr>
              <a:t>theft </a:t>
            </a:r>
            <a:r>
              <a:rPr lang="en-US" sz="1200" spc="50" dirty="0">
                <a:latin typeface="Times New Roman"/>
                <a:cs typeface="Times New Roman"/>
              </a:rPr>
              <a:t>crimes,</a:t>
            </a:r>
            <a:r>
              <a:rPr lang="en-US" sz="1200" spc="5" dirty="0">
                <a:latin typeface="Times New Roman"/>
                <a:cs typeface="Times New Roman"/>
              </a:rPr>
              <a:t> </a:t>
            </a:r>
            <a:r>
              <a:rPr lang="en-US" sz="1200" spc="45" dirty="0">
                <a:latin typeface="Times New Roman"/>
                <a:cs typeface="Times New Roman"/>
              </a:rPr>
              <a:t>providing</a:t>
            </a:r>
            <a:r>
              <a:rPr lang="en-US" sz="1200" spc="70" dirty="0">
                <a:latin typeface="Times New Roman"/>
                <a:cs typeface="Times New Roman"/>
              </a:rPr>
              <a:t> </a:t>
            </a:r>
            <a:r>
              <a:rPr lang="en-US" sz="1200" spc="10" dirty="0">
                <a:latin typeface="Times New Roman"/>
                <a:cs typeface="Times New Roman"/>
              </a:rPr>
              <a:t>valuable</a:t>
            </a:r>
            <a:r>
              <a:rPr lang="en-US" sz="1200" spc="70" dirty="0">
                <a:latin typeface="Times New Roman"/>
                <a:cs typeface="Times New Roman"/>
              </a:rPr>
              <a:t> </a:t>
            </a:r>
            <a:r>
              <a:rPr lang="en-US" sz="1200" spc="60" dirty="0">
                <a:latin typeface="Times New Roman"/>
                <a:cs typeface="Times New Roman"/>
              </a:rPr>
              <a:t>insights</a:t>
            </a:r>
            <a:r>
              <a:rPr lang="en-US" sz="1200" spc="70" dirty="0">
                <a:latin typeface="Times New Roman"/>
                <a:cs typeface="Times New Roman"/>
              </a:rPr>
              <a:t> </a:t>
            </a:r>
            <a:r>
              <a:rPr lang="en-US" sz="1200" spc="10" dirty="0">
                <a:latin typeface="Times New Roman"/>
                <a:cs typeface="Times New Roman"/>
              </a:rPr>
              <a:t>for</a:t>
            </a:r>
            <a:r>
              <a:rPr lang="en-US" sz="1200" spc="65" dirty="0">
                <a:latin typeface="Times New Roman"/>
                <a:cs typeface="Times New Roman"/>
              </a:rPr>
              <a:t> </a:t>
            </a:r>
            <a:r>
              <a:rPr lang="en-US" sz="1200" spc="10" dirty="0">
                <a:latin typeface="Times New Roman"/>
                <a:cs typeface="Times New Roman"/>
              </a:rPr>
              <a:t>law</a:t>
            </a:r>
            <a:r>
              <a:rPr lang="en-US" sz="1200" spc="70" dirty="0">
                <a:latin typeface="Times New Roman"/>
                <a:cs typeface="Times New Roman"/>
              </a:rPr>
              <a:t> </a:t>
            </a:r>
            <a:r>
              <a:rPr lang="en-US" sz="1200" spc="55" dirty="0">
                <a:latin typeface="Times New Roman"/>
                <a:cs typeface="Times New Roman"/>
              </a:rPr>
              <a:t>enforcement </a:t>
            </a:r>
            <a:r>
              <a:rPr lang="en-US" sz="1200" spc="60" dirty="0">
                <a:latin typeface="Times New Roman"/>
                <a:cs typeface="Times New Roman"/>
              </a:rPr>
              <a:t>deployment</a:t>
            </a:r>
            <a:r>
              <a:rPr lang="en-US" sz="1200" spc="65" dirty="0">
                <a:latin typeface="Times New Roman"/>
                <a:cs typeface="Times New Roman"/>
              </a:rPr>
              <a:t> </a:t>
            </a:r>
            <a:r>
              <a:rPr lang="en-US" sz="1200" spc="80" dirty="0">
                <a:latin typeface="Times New Roman"/>
                <a:cs typeface="Times New Roman"/>
              </a:rPr>
              <a:t>and</a:t>
            </a:r>
            <a:r>
              <a:rPr lang="en-US" sz="1200" spc="70" dirty="0">
                <a:latin typeface="Times New Roman"/>
                <a:cs typeface="Times New Roman"/>
              </a:rPr>
              <a:t> </a:t>
            </a:r>
            <a:r>
              <a:rPr lang="en-US" sz="1200" dirty="0">
                <a:latin typeface="Times New Roman"/>
                <a:cs typeface="Times New Roman"/>
              </a:rPr>
              <a:t>crime</a:t>
            </a:r>
            <a:r>
              <a:rPr lang="en-US" sz="1200" spc="70" dirty="0">
                <a:latin typeface="Times New Roman"/>
                <a:cs typeface="Times New Roman"/>
              </a:rPr>
              <a:t> </a:t>
            </a:r>
            <a:r>
              <a:rPr lang="en-US" sz="1200" spc="60" dirty="0">
                <a:latin typeface="Times New Roman"/>
                <a:cs typeface="Times New Roman"/>
              </a:rPr>
              <a:t>prevention</a:t>
            </a:r>
            <a:r>
              <a:rPr lang="en-US" sz="1200" spc="70" dirty="0">
                <a:latin typeface="Times New Roman"/>
                <a:cs typeface="Times New Roman"/>
              </a:rPr>
              <a:t> </a:t>
            </a:r>
            <a:r>
              <a:rPr lang="en-US" sz="1200" spc="50" dirty="0">
                <a:latin typeface="Times New Roman"/>
                <a:cs typeface="Times New Roman"/>
              </a:rPr>
              <a:t>strategies.</a:t>
            </a:r>
            <a:endParaRPr lang="en-US" sz="1200" dirty="0">
              <a:latin typeface="Times New Roman"/>
              <a:cs typeface="Times New Roman"/>
            </a:endParaRPr>
          </a:p>
          <a:p>
            <a:pPr>
              <a:lnSpc>
                <a:spcPct val="100000"/>
              </a:lnSpc>
            </a:pPr>
            <a:endParaRPr lang="en-US" sz="1200" dirty="0">
              <a:latin typeface="Times New Roman"/>
              <a:cs typeface="Times New Roman"/>
            </a:endParaRPr>
          </a:p>
          <a:p>
            <a:pPr>
              <a:lnSpc>
                <a:spcPct val="100000"/>
              </a:lnSpc>
            </a:pPr>
            <a:endParaRPr lang="en-US" sz="1200" dirty="0">
              <a:latin typeface="Times New Roman"/>
              <a:cs typeface="Times New Roman"/>
            </a:endParaRPr>
          </a:p>
          <a:p>
            <a:pPr marL="393700" indent="-271145">
              <a:lnSpc>
                <a:spcPct val="100000"/>
              </a:lnSpc>
              <a:buSzPct val="92307"/>
              <a:buFont typeface="Gadugi"/>
              <a:buAutoNum type="arabicPlain" startAt="2"/>
              <a:tabLst>
                <a:tab pos="393700" algn="l"/>
              </a:tabLst>
            </a:pPr>
            <a:r>
              <a:rPr lang="en-US" sz="1300" dirty="0">
                <a:latin typeface="Georgia"/>
                <a:cs typeface="Georgia"/>
              </a:rPr>
              <a:t>Daily</a:t>
            </a:r>
            <a:r>
              <a:rPr lang="en-US" sz="1300" spc="65" dirty="0">
                <a:latin typeface="Georgia"/>
                <a:cs typeface="Georgia"/>
              </a:rPr>
              <a:t> </a:t>
            </a:r>
            <a:r>
              <a:rPr lang="en-US" sz="1300" spc="-10" dirty="0">
                <a:latin typeface="Georgia"/>
                <a:cs typeface="Georgia"/>
              </a:rPr>
              <a:t>Seasonality</a:t>
            </a:r>
            <a:endParaRPr lang="en-US" sz="1300" dirty="0">
              <a:latin typeface="Georgia"/>
              <a:cs typeface="Georgia"/>
            </a:endParaRPr>
          </a:p>
          <a:p>
            <a:pPr marL="12700" marR="321310">
              <a:lnSpc>
                <a:spcPts val="1430"/>
              </a:lnSpc>
              <a:spcBef>
                <a:spcPts val="1380"/>
              </a:spcBef>
            </a:pPr>
            <a:r>
              <a:rPr lang="en-US" sz="1200" spc="30" dirty="0">
                <a:latin typeface="Times New Roman"/>
                <a:cs typeface="Times New Roman"/>
              </a:rPr>
              <a:t>Crime</a:t>
            </a:r>
            <a:r>
              <a:rPr lang="en-US" sz="1200" spc="20" dirty="0">
                <a:latin typeface="Times New Roman"/>
                <a:cs typeface="Times New Roman"/>
              </a:rPr>
              <a:t> </a:t>
            </a:r>
            <a:r>
              <a:rPr lang="en-US" sz="1200" spc="65" dirty="0">
                <a:latin typeface="Times New Roman"/>
                <a:cs typeface="Times New Roman"/>
              </a:rPr>
              <a:t>rates</a:t>
            </a:r>
            <a:r>
              <a:rPr lang="en-US" sz="1200" spc="20" dirty="0">
                <a:latin typeface="Times New Roman"/>
                <a:cs typeface="Times New Roman"/>
              </a:rPr>
              <a:t> </a:t>
            </a:r>
            <a:r>
              <a:rPr lang="en-US" sz="1200" spc="30" dirty="0">
                <a:latin typeface="Times New Roman"/>
                <a:cs typeface="Times New Roman"/>
              </a:rPr>
              <a:t>by</a:t>
            </a:r>
            <a:r>
              <a:rPr lang="en-US" sz="1200" spc="20" dirty="0">
                <a:latin typeface="Times New Roman"/>
                <a:cs typeface="Times New Roman"/>
              </a:rPr>
              <a:t> </a:t>
            </a:r>
            <a:r>
              <a:rPr lang="en-US" sz="1200" spc="30" dirty="0">
                <a:latin typeface="Times New Roman"/>
                <a:cs typeface="Times New Roman"/>
              </a:rPr>
              <a:t>day</a:t>
            </a:r>
            <a:r>
              <a:rPr lang="en-US" sz="1200" spc="20" dirty="0">
                <a:latin typeface="Times New Roman"/>
                <a:cs typeface="Times New Roman"/>
              </a:rPr>
              <a:t> </a:t>
            </a:r>
            <a:r>
              <a:rPr lang="en-US" sz="1200" spc="30" dirty="0">
                <a:latin typeface="Times New Roman"/>
                <a:cs typeface="Times New Roman"/>
              </a:rPr>
              <a:t>of</a:t>
            </a:r>
            <a:r>
              <a:rPr lang="en-US" sz="1200" spc="20" dirty="0">
                <a:latin typeface="Times New Roman"/>
                <a:cs typeface="Times New Roman"/>
              </a:rPr>
              <a:t> </a:t>
            </a:r>
            <a:r>
              <a:rPr lang="en-US" sz="1200" spc="85" dirty="0">
                <a:latin typeface="Times New Roman"/>
                <a:cs typeface="Times New Roman"/>
              </a:rPr>
              <a:t>the</a:t>
            </a:r>
            <a:r>
              <a:rPr lang="en-US" sz="1200" spc="20" dirty="0">
                <a:latin typeface="Times New Roman"/>
                <a:cs typeface="Times New Roman"/>
              </a:rPr>
              <a:t> </a:t>
            </a:r>
            <a:r>
              <a:rPr lang="en-US" sz="1200" spc="30" dirty="0">
                <a:latin typeface="Times New Roman"/>
                <a:cs typeface="Times New Roman"/>
              </a:rPr>
              <a:t>week</a:t>
            </a:r>
            <a:r>
              <a:rPr lang="en-US" sz="1200" spc="20" dirty="0">
                <a:latin typeface="Times New Roman"/>
                <a:cs typeface="Times New Roman"/>
              </a:rPr>
              <a:t> </a:t>
            </a:r>
            <a:r>
              <a:rPr lang="en-US" sz="1200" spc="50" dirty="0">
                <a:latin typeface="Times New Roman"/>
                <a:cs typeface="Times New Roman"/>
              </a:rPr>
              <a:t>showed</a:t>
            </a:r>
            <a:r>
              <a:rPr lang="en-US" sz="1200" spc="20" dirty="0">
                <a:latin typeface="Times New Roman"/>
                <a:cs typeface="Times New Roman"/>
              </a:rPr>
              <a:t> </a:t>
            </a:r>
            <a:r>
              <a:rPr lang="en-US" sz="1200" spc="75" dirty="0">
                <a:latin typeface="Times New Roman"/>
                <a:cs typeface="Times New Roman"/>
              </a:rPr>
              <a:t>trends</a:t>
            </a:r>
            <a:r>
              <a:rPr lang="en-US" sz="1200" spc="20" dirty="0">
                <a:latin typeface="Times New Roman"/>
                <a:cs typeface="Times New Roman"/>
              </a:rPr>
              <a:t> </a:t>
            </a:r>
            <a:r>
              <a:rPr lang="en-US" sz="1200" spc="30" dirty="0">
                <a:latin typeface="Times New Roman"/>
                <a:cs typeface="Times New Roman"/>
              </a:rPr>
              <a:t>of</a:t>
            </a:r>
            <a:r>
              <a:rPr lang="en-US" sz="1200" spc="20" dirty="0">
                <a:latin typeface="Times New Roman"/>
                <a:cs typeface="Times New Roman"/>
              </a:rPr>
              <a:t> </a:t>
            </a:r>
            <a:r>
              <a:rPr lang="en-US" sz="1200" spc="55" dirty="0">
                <a:latin typeface="Times New Roman"/>
                <a:cs typeface="Times New Roman"/>
              </a:rPr>
              <a:t>increased</a:t>
            </a:r>
            <a:r>
              <a:rPr lang="en-US" sz="1200" spc="20" dirty="0">
                <a:latin typeface="Times New Roman"/>
                <a:cs typeface="Times New Roman"/>
              </a:rPr>
              <a:t> </a:t>
            </a:r>
            <a:r>
              <a:rPr lang="en-US" sz="1200" spc="70" dirty="0">
                <a:latin typeface="Times New Roman"/>
                <a:cs typeface="Times New Roman"/>
              </a:rPr>
              <a:t>theft</a:t>
            </a:r>
            <a:r>
              <a:rPr lang="en-US" sz="1200" spc="20" dirty="0">
                <a:latin typeface="Times New Roman"/>
                <a:cs typeface="Times New Roman"/>
              </a:rPr>
              <a:t> </a:t>
            </a:r>
            <a:r>
              <a:rPr lang="en-US" sz="1200" spc="50" dirty="0">
                <a:latin typeface="Times New Roman"/>
                <a:cs typeface="Times New Roman"/>
              </a:rPr>
              <a:t>crimes</a:t>
            </a:r>
            <a:r>
              <a:rPr lang="en-US" sz="1200" spc="20" dirty="0">
                <a:latin typeface="Times New Roman"/>
                <a:cs typeface="Times New Roman"/>
              </a:rPr>
              <a:t> </a:t>
            </a:r>
            <a:r>
              <a:rPr lang="en-US" sz="1200" spc="80" dirty="0">
                <a:latin typeface="Times New Roman"/>
                <a:cs typeface="Times New Roman"/>
              </a:rPr>
              <a:t>on</a:t>
            </a:r>
            <a:r>
              <a:rPr lang="en-US" sz="1200" spc="20" dirty="0">
                <a:latin typeface="Times New Roman"/>
                <a:cs typeface="Times New Roman"/>
              </a:rPr>
              <a:t> </a:t>
            </a:r>
            <a:r>
              <a:rPr lang="en-US" sz="1200" spc="30" dirty="0">
                <a:latin typeface="Times New Roman"/>
                <a:cs typeface="Times New Roman"/>
              </a:rPr>
              <a:t>Wednesdays,</a:t>
            </a:r>
            <a:r>
              <a:rPr lang="en-US" sz="1200" spc="-35" dirty="0">
                <a:latin typeface="Times New Roman"/>
                <a:cs typeface="Times New Roman"/>
              </a:rPr>
              <a:t> </a:t>
            </a:r>
            <a:r>
              <a:rPr lang="en-US" sz="1200" spc="50" dirty="0">
                <a:latin typeface="Times New Roman"/>
                <a:cs typeface="Times New Roman"/>
              </a:rPr>
              <a:t>Thursdays,</a:t>
            </a:r>
            <a:r>
              <a:rPr lang="en-US" sz="1200" spc="-35" dirty="0">
                <a:latin typeface="Times New Roman"/>
                <a:cs typeface="Times New Roman"/>
              </a:rPr>
              <a:t> </a:t>
            </a:r>
            <a:r>
              <a:rPr lang="en-US" sz="1200" spc="30" dirty="0">
                <a:latin typeface="Times New Roman"/>
                <a:cs typeface="Times New Roman"/>
              </a:rPr>
              <a:t>Fridays,</a:t>
            </a:r>
            <a:r>
              <a:rPr lang="en-US" sz="1200" spc="-35" dirty="0">
                <a:latin typeface="Times New Roman"/>
                <a:cs typeface="Times New Roman"/>
              </a:rPr>
              <a:t> </a:t>
            </a:r>
            <a:r>
              <a:rPr lang="en-US" sz="1200" spc="55" dirty="0">
                <a:latin typeface="Times New Roman"/>
                <a:cs typeface="Times New Roman"/>
              </a:rPr>
              <a:t>and </a:t>
            </a:r>
            <a:r>
              <a:rPr lang="en-US" sz="1200" spc="50" dirty="0">
                <a:latin typeface="Times New Roman"/>
                <a:cs typeface="Times New Roman"/>
              </a:rPr>
              <a:t>Saturdays,</a:t>
            </a:r>
            <a:r>
              <a:rPr lang="en-US" sz="1200" spc="-45" dirty="0">
                <a:latin typeface="Times New Roman"/>
                <a:cs typeface="Times New Roman"/>
              </a:rPr>
              <a:t> </a:t>
            </a:r>
            <a:r>
              <a:rPr lang="en-US" sz="1200" spc="50" dirty="0">
                <a:latin typeface="Times New Roman"/>
                <a:cs typeface="Times New Roman"/>
              </a:rPr>
              <a:t>guiding</a:t>
            </a:r>
            <a:r>
              <a:rPr lang="en-US" sz="1200" spc="10" dirty="0">
                <a:latin typeface="Times New Roman"/>
                <a:cs typeface="Times New Roman"/>
              </a:rPr>
              <a:t> </a:t>
            </a:r>
            <a:r>
              <a:rPr lang="en-US" sz="1200" spc="65" dirty="0">
                <a:latin typeface="Times New Roman"/>
                <a:cs typeface="Times New Roman"/>
              </a:rPr>
              <a:t>targeted</a:t>
            </a:r>
            <a:r>
              <a:rPr lang="en-US" sz="1200" spc="10" dirty="0">
                <a:latin typeface="Times New Roman"/>
                <a:cs typeface="Times New Roman"/>
              </a:rPr>
              <a:t> </a:t>
            </a:r>
            <a:r>
              <a:rPr lang="en-US" sz="1200" dirty="0">
                <a:latin typeface="Times New Roman"/>
                <a:cs typeface="Times New Roman"/>
              </a:rPr>
              <a:t>law</a:t>
            </a:r>
            <a:r>
              <a:rPr lang="en-US" sz="1200" spc="10" dirty="0">
                <a:latin typeface="Times New Roman"/>
                <a:cs typeface="Times New Roman"/>
              </a:rPr>
              <a:t> </a:t>
            </a:r>
            <a:r>
              <a:rPr lang="en-US" sz="1200" spc="65" dirty="0">
                <a:latin typeface="Times New Roman"/>
                <a:cs typeface="Times New Roman"/>
              </a:rPr>
              <a:t>enforcement</a:t>
            </a:r>
            <a:r>
              <a:rPr lang="en-US" sz="1200" spc="10" dirty="0">
                <a:latin typeface="Times New Roman"/>
                <a:cs typeface="Times New Roman"/>
              </a:rPr>
              <a:t> </a:t>
            </a:r>
            <a:r>
              <a:rPr lang="en-US" sz="1200" spc="65" dirty="0">
                <a:latin typeface="Times New Roman"/>
                <a:cs typeface="Times New Roman"/>
              </a:rPr>
              <a:t>patrols</a:t>
            </a:r>
            <a:r>
              <a:rPr lang="en-US" sz="1200" spc="10" dirty="0">
                <a:latin typeface="Times New Roman"/>
                <a:cs typeface="Times New Roman"/>
              </a:rPr>
              <a:t> </a:t>
            </a:r>
            <a:r>
              <a:rPr lang="en-US" sz="1200" spc="80" dirty="0">
                <a:latin typeface="Times New Roman"/>
                <a:cs typeface="Times New Roman"/>
              </a:rPr>
              <a:t>and</a:t>
            </a:r>
            <a:r>
              <a:rPr lang="en-US" sz="1200" spc="10" dirty="0">
                <a:latin typeface="Times New Roman"/>
                <a:cs typeface="Times New Roman"/>
              </a:rPr>
              <a:t> </a:t>
            </a:r>
            <a:r>
              <a:rPr lang="en-US" sz="1200" spc="55" dirty="0">
                <a:latin typeface="Times New Roman"/>
                <a:cs typeface="Times New Roman"/>
              </a:rPr>
              <a:t>interventions. The highest crime rate is on Friday.</a:t>
            </a:r>
            <a:endParaRPr lang="en-US" sz="1200" dirty="0">
              <a:latin typeface="Times New Roman"/>
              <a:cs typeface="Times New Roman"/>
            </a:endParaRPr>
          </a:p>
          <a:p>
            <a:pPr>
              <a:lnSpc>
                <a:spcPct val="100000"/>
              </a:lnSpc>
            </a:pPr>
            <a:endParaRPr lang="en-US" sz="1200" dirty="0">
              <a:latin typeface="Times New Roman"/>
              <a:cs typeface="Times New Roman"/>
            </a:endParaRPr>
          </a:p>
          <a:p>
            <a:pPr>
              <a:lnSpc>
                <a:spcPct val="100000"/>
              </a:lnSpc>
            </a:pPr>
            <a:endParaRPr lang="en-US" sz="1200" dirty="0">
              <a:latin typeface="Times New Roman"/>
              <a:cs typeface="Times New Roman"/>
            </a:endParaRPr>
          </a:p>
          <a:p>
            <a:pPr marL="393700" indent="-271145">
              <a:lnSpc>
                <a:spcPct val="100000"/>
              </a:lnSpc>
              <a:buSzPct val="92307"/>
              <a:buFont typeface="Gadugi"/>
              <a:buAutoNum type="arabicPlain" startAt="3"/>
              <a:tabLst>
                <a:tab pos="393700" algn="l"/>
              </a:tabLst>
            </a:pPr>
            <a:r>
              <a:rPr lang="en-US" sz="1300" dirty="0">
                <a:latin typeface="Georgia"/>
                <a:cs typeface="Georgia"/>
              </a:rPr>
              <a:t>Monthly</a:t>
            </a:r>
            <a:r>
              <a:rPr lang="en-US" sz="1300" spc="-15" dirty="0">
                <a:latin typeface="Georgia"/>
                <a:cs typeface="Georgia"/>
              </a:rPr>
              <a:t> </a:t>
            </a:r>
            <a:r>
              <a:rPr lang="en-US" sz="1300" spc="-10" dirty="0">
                <a:latin typeface="Georgia"/>
                <a:cs typeface="Georgia"/>
              </a:rPr>
              <a:t>Seasonality</a:t>
            </a:r>
            <a:endParaRPr lang="en-US" sz="1300" dirty="0">
              <a:latin typeface="Georgia"/>
              <a:cs typeface="Georgia"/>
            </a:endParaRPr>
          </a:p>
          <a:p>
            <a:pPr marL="12700" marR="826769">
              <a:lnSpc>
                <a:spcPts val="1430"/>
              </a:lnSpc>
              <a:spcBef>
                <a:spcPts val="1380"/>
              </a:spcBef>
            </a:pPr>
            <a:r>
              <a:rPr lang="en-US" sz="1200" spc="50" dirty="0">
                <a:latin typeface="Times New Roman"/>
                <a:cs typeface="Times New Roman"/>
              </a:rPr>
              <a:t>Monthly </a:t>
            </a:r>
            <a:r>
              <a:rPr lang="en-US" sz="1200" spc="20" dirty="0">
                <a:latin typeface="Times New Roman"/>
                <a:cs typeface="Times New Roman"/>
              </a:rPr>
              <a:t>analysis</a:t>
            </a:r>
            <a:r>
              <a:rPr lang="en-US" sz="1200" spc="50" dirty="0">
                <a:latin typeface="Times New Roman"/>
                <a:cs typeface="Times New Roman"/>
              </a:rPr>
              <a:t> </a:t>
            </a:r>
            <a:r>
              <a:rPr lang="en-US" sz="1200" spc="20" dirty="0">
                <a:latin typeface="Times New Roman"/>
                <a:cs typeface="Times New Roman"/>
              </a:rPr>
              <a:t>revealed</a:t>
            </a:r>
            <a:r>
              <a:rPr lang="en-US" sz="1200" spc="55" dirty="0">
                <a:latin typeface="Times New Roman"/>
                <a:cs typeface="Times New Roman"/>
              </a:rPr>
              <a:t> </a:t>
            </a:r>
            <a:r>
              <a:rPr lang="en-US" sz="1200" spc="60" dirty="0">
                <a:latin typeface="Times New Roman"/>
                <a:cs typeface="Times New Roman"/>
              </a:rPr>
              <a:t>higher</a:t>
            </a:r>
            <a:r>
              <a:rPr lang="en-US" sz="1200" spc="50" dirty="0">
                <a:latin typeface="Times New Roman"/>
                <a:cs typeface="Times New Roman"/>
              </a:rPr>
              <a:t> </a:t>
            </a:r>
            <a:r>
              <a:rPr lang="en-US" sz="1200" spc="70" dirty="0">
                <a:latin typeface="Times New Roman"/>
                <a:cs typeface="Times New Roman"/>
              </a:rPr>
              <a:t>theft</a:t>
            </a:r>
            <a:r>
              <a:rPr lang="en-US" sz="1200" spc="55" dirty="0">
                <a:latin typeface="Times New Roman"/>
                <a:cs typeface="Times New Roman"/>
              </a:rPr>
              <a:t> </a:t>
            </a:r>
            <a:r>
              <a:rPr lang="en-US" sz="1200" spc="20" dirty="0">
                <a:latin typeface="Times New Roman"/>
                <a:cs typeface="Times New Roman"/>
              </a:rPr>
              <a:t>crime</a:t>
            </a:r>
            <a:r>
              <a:rPr lang="en-US" sz="1200" spc="50" dirty="0">
                <a:latin typeface="Times New Roman"/>
                <a:cs typeface="Times New Roman"/>
              </a:rPr>
              <a:t> </a:t>
            </a:r>
            <a:r>
              <a:rPr lang="en-US" sz="1200" spc="65" dirty="0">
                <a:latin typeface="Times New Roman"/>
                <a:cs typeface="Times New Roman"/>
              </a:rPr>
              <a:t>rates</a:t>
            </a:r>
            <a:r>
              <a:rPr lang="en-US" sz="1200" spc="55" dirty="0">
                <a:latin typeface="Times New Roman"/>
                <a:cs typeface="Times New Roman"/>
              </a:rPr>
              <a:t> </a:t>
            </a:r>
            <a:r>
              <a:rPr lang="en-US" sz="1200" spc="50" dirty="0">
                <a:latin typeface="Times New Roman"/>
                <a:cs typeface="Times New Roman"/>
              </a:rPr>
              <a:t>from </a:t>
            </a:r>
            <a:r>
              <a:rPr lang="en-US" sz="1200" spc="20" dirty="0">
                <a:latin typeface="Times New Roman"/>
                <a:cs typeface="Times New Roman"/>
              </a:rPr>
              <a:t>June</a:t>
            </a:r>
            <a:r>
              <a:rPr lang="en-US" sz="1200" spc="50" dirty="0">
                <a:latin typeface="Times New Roman"/>
                <a:cs typeface="Times New Roman"/>
              </a:rPr>
              <a:t> </a:t>
            </a:r>
            <a:r>
              <a:rPr lang="en-US" sz="1200" spc="80" dirty="0">
                <a:latin typeface="Times New Roman"/>
                <a:cs typeface="Times New Roman"/>
              </a:rPr>
              <a:t>through</a:t>
            </a:r>
            <a:r>
              <a:rPr lang="en-US" sz="1200" spc="55" dirty="0">
                <a:latin typeface="Times New Roman"/>
                <a:cs typeface="Times New Roman"/>
              </a:rPr>
              <a:t> </a:t>
            </a:r>
            <a:r>
              <a:rPr lang="en-US" sz="1200" spc="45" dirty="0">
                <a:latin typeface="Times New Roman"/>
                <a:cs typeface="Times New Roman"/>
              </a:rPr>
              <a:t>October,</a:t>
            </a:r>
            <a:r>
              <a:rPr lang="en-US" sz="1200" spc="-10" dirty="0">
                <a:latin typeface="Times New Roman"/>
                <a:cs typeface="Times New Roman"/>
              </a:rPr>
              <a:t> </a:t>
            </a:r>
            <a:r>
              <a:rPr lang="en-US" sz="1200" spc="55" dirty="0">
                <a:latin typeface="Times New Roman"/>
                <a:cs typeface="Times New Roman"/>
              </a:rPr>
              <a:t>highlighting </a:t>
            </a:r>
            <a:r>
              <a:rPr lang="en-US" sz="1200" spc="85" dirty="0">
                <a:latin typeface="Times New Roman"/>
                <a:cs typeface="Times New Roman"/>
              </a:rPr>
              <a:t>the</a:t>
            </a:r>
            <a:r>
              <a:rPr lang="en-US" sz="1200" spc="50" dirty="0">
                <a:latin typeface="Times New Roman"/>
                <a:cs typeface="Times New Roman"/>
              </a:rPr>
              <a:t> </a:t>
            </a:r>
            <a:r>
              <a:rPr lang="en-US" sz="1200" spc="70" dirty="0">
                <a:latin typeface="Times New Roman"/>
                <a:cs typeface="Times New Roman"/>
              </a:rPr>
              <a:t>need</a:t>
            </a:r>
            <a:r>
              <a:rPr lang="en-US" sz="1200" spc="55" dirty="0">
                <a:latin typeface="Times New Roman"/>
                <a:cs typeface="Times New Roman"/>
              </a:rPr>
              <a:t> </a:t>
            </a:r>
            <a:r>
              <a:rPr lang="en-US" sz="1200" spc="-25" dirty="0">
                <a:latin typeface="Times New Roman"/>
                <a:cs typeface="Times New Roman"/>
              </a:rPr>
              <a:t>for </a:t>
            </a:r>
            <a:r>
              <a:rPr lang="en-US" sz="1200" spc="50" dirty="0">
                <a:latin typeface="Times New Roman"/>
                <a:cs typeface="Times New Roman"/>
              </a:rPr>
              <a:t>season-</a:t>
            </a:r>
            <a:r>
              <a:rPr lang="en-US" sz="1200" spc="20" dirty="0">
                <a:latin typeface="Times New Roman"/>
                <a:cs typeface="Times New Roman"/>
              </a:rPr>
              <a:t>specific</a:t>
            </a:r>
            <a:r>
              <a:rPr lang="en-US" sz="1200" spc="125" dirty="0">
                <a:latin typeface="Times New Roman"/>
                <a:cs typeface="Times New Roman"/>
              </a:rPr>
              <a:t> </a:t>
            </a:r>
            <a:r>
              <a:rPr lang="en-US" sz="1200" spc="20" dirty="0">
                <a:latin typeface="Times New Roman"/>
                <a:cs typeface="Times New Roman"/>
              </a:rPr>
              <a:t>crime</a:t>
            </a:r>
            <a:r>
              <a:rPr lang="en-US" sz="1200" spc="125" dirty="0">
                <a:latin typeface="Times New Roman"/>
                <a:cs typeface="Times New Roman"/>
              </a:rPr>
              <a:t> </a:t>
            </a:r>
            <a:r>
              <a:rPr lang="en-US" sz="1200" spc="60" dirty="0">
                <a:latin typeface="Times New Roman"/>
                <a:cs typeface="Times New Roman"/>
              </a:rPr>
              <a:t>prevention</a:t>
            </a:r>
            <a:r>
              <a:rPr lang="en-US" sz="1200" spc="130" dirty="0">
                <a:latin typeface="Times New Roman"/>
                <a:cs typeface="Times New Roman"/>
              </a:rPr>
              <a:t> </a:t>
            </a:r>
            <a:r>
              <a:rPr lang="en-US" sz="1200" spc="50" dirty="0">
                <a:latin typeface="Times New Roman"/>
                <a:cs typeface="Times New Roman"/>
              </a:rPr>
              <a:t>measures.</a:t>
            </a:r>
            <a:endParaRPr lang="en-US" sz="1200" dirty="0">
              <a:latin typeface="Times New Roman"/>
              <a:cs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7000"/>
                <a:hueMod val="88000"/>
                <a:satMod val="130000"/>
                <a:lumMod val="124000"/>
              </a:schemeClr>
            </a:gs>
            <a:gs pos="100000">
              <a:schemeClr val="bg1">
                <a:tint val="96000"/>
                <a:shade val="88000"/>
                <a:hueMod val="108000"/>
                <a:satMod val="164000"/>
                <a:lumMod val="7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11277" name="Picture 11276">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002263"/>
            <a:ext cx="3027759" cy="3141237"/>
          </a:xfrm>
          <a:prstGeom prst="rect">
            <a:avLst/>
          </a:prstGeom>
        </p:spPr>
      </p:pic>
      <p:pic>
        <p:nvPicPr>
          <p:cNvPr id="11279" name="Picture 11278">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169260"/>
            <a:ext cx="1141809" cy="1774090"/>
          </a:xfrm>
          <a:prstGeom prst="rect">
            <a:avLst/>
          </a:prstGeom>
        </p:spPr>
      </p:pic>
      <p:sp>
        <p:nvSpPr>
          <p:cNvPr id="11281" name="Oval 11280">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257300"/>
            <a:ext cx="2114550" cy="211455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1283" name="Picture 11282">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856055"/>
          </a:xfrm>
          <a:prstGeom prst="rect">
            <a:avLst/>
          </a:prstGeom>
        </p:spPr>
      </p:pic>
      <p:pic>
        <p:nvPicPr>
          <p:cNvPr id="11285" name="Picture 11284">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4408" y="4572000"/>
            <a:ext cx="745301" cy="571500"/>
          </a:xfrm>
          <a:prstGeom prst="rect">
            <a:avLst/>
          </a:prstGeom>
        </p:spPr>
      </p:pic>
      <p:sp>
        <p:nvSpPr>
          <p:cNvPr id="11287" name="Rectangle 11286">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1289" name="Rectangle 11288">
            <a:extLst>
              <a:ext uri="{FF2B5EF4-FFF2-40B4-BE49-F238E27FC236}">
                <a16:creationId xmlns:a16="http://schemas.microsoft.com/office/drawing/2014/main" id="{B0487C8F-7D6C-4EAF-A9A5-45D8E94FC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00" name="Rectangle 11299">
            <a:extLst>
              <a:ext uri="{FF2B5EF4-FFF2-40B4-BE49-F238E27FC236}">
                <a16:creationId xmlns:a16="http://schemas.microsoft.com/office/drawing/2014/main" id="{1578DA0F-394A-417D-892B-8253831A2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360045"/>
            <a:ext cx="8428482" cy="442341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18AF11D-C238-E6F6-2E54-336BEA26C161}"/>
              </a:ext>
            </a:extLst>
          </p:cNvPr>
          <p:cNvSpPr txBox="1"/>
          <p:nvPr/>
        </p:nvSpPr>
        <p:spPr>
          <a:xfrm>
            <a:off x="5752800" y="2375435"/>
            <a:ext cx="1428596" cy="264368"/>
          </a:xfrm>
          <a:prstGeom prst="rect">
            <a:avLst/>
          </a:prstGeom>
          <a:noFill/>
        </p:spPr>
        <p:txBody>
          <a:bodyPr wrap="square" rtlCol="0">
            <a:spAutoFit/>
          </a:bodyPr>
          <a:lstStyle/>
          <a:p>
            <a:pPr defTabSz="283959">
              <a:spcAft>
                <a:spcPts val="525"/>
              </a:spcAft>
            </a:pPr>
            <a:r>
              <a:rPr lang="en-US" sz="1118" kern="1200" dirty="0">
                <a:solidFill>
                  <a:srgbClr val="555555"/>
                </a:solidFill>
                <a:latin typeface="+mn-lt"/>
                <a:ea typeface="+mn-ea"/>
                <a:cs typeface="+mn-cs"/>
              </a:rPr>
              <a:t>Daily Seasonality</a:t>
            </a:r>
            <a:endParaRPr lang="en-US" dirty="0"/>
          </a:p>
        </p:txBody>
      </p:sp>
      <p:sp>
        <p:nvSpPr>
          <p:cNvPr id="11" name="TextBox 10">
            <a:extLst>
              <a:ext uri="{FF2B5EF4-FFF2-40B4-BE49-F238E27FC236}">
                <a16:creationId xmlns:a16="http://schemas.microsoft.com/office/drawing/2014/main" id="{0637A02A-D8E2-498F-D61E-AC2C39A5FBBB}"/>
              </a:ext>
            </a:extLst>
          </p:cNvPr>
          <p:cNvSpPr txBox="1"/>
          <p:nvPr/>
        </p:nvSpPr>
        <p:spPr>
          <a:xfrm>
            <a:off x="3793582" y="4438951"/>
            <a:ext cx="1556836" cy="266098"/>
          </a:xfrm>
          <a:prstGeom prst="rect">
            <a:avLst/>
          </a:prstGeom>
          <a:noFill/>
        </p:spPr>
        <p:txBody>
          <a:bodyPr wrap="none" rtlCol="0">
            <a:spAutoFit/>
          </a:bodyPr>
          <a:lstStyle/>
          <a:p>
            <a:pPr defTabSz="283959">
              <a:spcAft>
                <a:spcPts val="525"/>
              </a:spcAft>
            </a:pPr>
            <a:r>
              <a:rPr lang="en-US" sz="1118" kern="1200" dirty="0">
                <a:solidFill>
                  <a:srgbClr val="555555"/>
                </a:solidFill>
                <a:latin typeface="+mn-lt"/>
                <a:ea typeface="+mn-ea"/>
                <a:cs typeface="+mn-cs"/>
              </a:rPr>
              <a:t>Monthly seasonality</a:t>
            </a:r>
            <a:endParaRPr lang="en-US" dirty="0"/>
          </a:p>
        </p:txBody>
      </p:sp>
      <p:sp>
        <p:nvSpPr>
          <p:cNvPr id="16" name="TextBox 15">
            <a:extLst>
              <a:ext uri="{FF2B5EF4-FFF2-40B4-BE49-F238E27FC236}">
                <a16:creationId xmlns:a16="http://schemas.microsoft.com/office/drawing/2014/main" id="{9D3341BC-C1C7-B20B-6BD1-FF45C68B2DCB}"/>
              </a:ext>
            </a:extLst>
          </p:cNvPr>
          <p:cNvSpPr txBox="1"/>
          <p:nvPr/>
        </p:nvSpPr>
        <p:spPr>
          <a:xfrm>
            <a:off x="1840518" y="2353127"/>
            <a:ext cx="1428596" cy="266098"/>
          </a:xfrm>
          <a:prstGeom prst="rect">
            <a:avLst/>
          </a:prstGeom>
          <a:noFill/>
        </p:spPr>
        <p:txBody>
          <a:bodyPr wrap="none" rtlCol="0">
            <a:spAutoFit/>
          </a:bodyPr>
          <a:lstStyle/>
          <a:p>
            <a:pPr defTabSz="283959">
              <a:spcAft>
                <a:spcPts val="525"/>
              </a:spcAft>
            </a:pPr>
            <a:r>
              <a:rPr lang="en-US" sz="1118" kern="1200" dirty="0">
                <a:solidFill>
                  <a:srgbClr val="555555"/>
                </a:solidFill>
                <a:latin typeface="+mn-lt"/>
                <a:ea typeface="+mn-ea"/>
                <a:cs typeface="+mn-cs"/>
              </a:rPr>
              <a:t>Hourly seasonality</a:t>
            </a:r>
            <a:endParaRPr lang="en-US" dirty="0"/>
          </a:p>
        </p:txBody>
      </p:sp>
      <p:pic>
        <p:nvPicPr>
          <p:cNvPr id="2" name="Picture 4" descr="A graph of blue and red dots&#10;&#10;Description automatically generated">
            <a:extLst>
              <a:ext uri="{FF2B5EF4-FFF2-40B4-BE49-F238E27FC236}">
                <a16:creationId xmlns:a16="http://schemas.microsoft.com/office/drawing/2014/main" id="{FD7AEF6E-5347-D4C1-4B56-A79605560F66}"/>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51786" y="745950"/>
            <a:ext cx="2133732" cy="1524093"/>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a:extLst>
              <a:ext uri="{FF2B5EF4-FFF2-40B4-BE49-F238E27FC236}">
                <a16:creationId xmlns:a16="http://schemas.microsoft.com/office/drawing/2014/main" id="{458D8B66-3644-CC3F-42A0-FFD9C6D07BD6}"/>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39065" y="442202"/>
            <a:ext cx="2718187" cy="1941562"/>
          </a:xfrm>
          <a:prstGeom prst="rect">
            <a:avLst/>
          </a:prstGeom>
          <a:noFill/>
          <a:extLst>
            <a:ext uri="{909E8E84-426E-40DD-AFC4-6F175D3DCCD1}">
              <a14:hiddenFill xmlns:a14="http://schemas.microsoft.com/office/drawing/2010/main">
                <a:solidFill>
                  <a:srgbClr val="FFFFFF"/>
                </a:solidFill>
              </a14:hiddenFill>
            </a:ext>
          </a:extLst>
        </p:spPr>
      </p:pic>
      <p:pic>
        <p:nvPicPr>
          <p:cNvPr id="11272" name="Picture 8">
            <a:extLst>
              <a:ext uri="{FF2B5EF4-FFF2-40B4-BE49-F238E27FC236}">
                <a16:creationId xmlns:a16="http://schemas.microsoft.com/office/drawing/2014/main" id="{CFD16D75-A1A7-0D28-F54A-5D335239CE6C}"/>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226832" y="2619225"/>
            <a:ext cx="2471080" cy="1765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14501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
  <TotalTime>246</TotalTime>
  <Words>668</Words>
  <Application>Microsoft Office PowerPoint</Application>
  <PresentationFormat>On-screen Show (16:9)</PresentationFormat>
  <Paragraphs>56</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Century Gothic</vt:lpstr>
      <vt:lpstr>Gadugi</vt:lpstr>
      <vt:lpstr>Georgia</vt:lpstr>
      <vt:lpstr>Helvetica Neue</vt:lpstr>
      <vt:lpstr>Times New Roman</vt:lpstr>
      <vt:lpstr>Wingdings 3</vt:lpstr>
      <vt:lpstr>Ion</vt:lpstr>
      <vt:lpstr>Seasonal Crime Analysis of Chicago</vt:lpstr>
      <vt:lpstr>Introduction</vt:lpstr>
      <vt:lpstr>Methodology</vt:lpstr>
      <vt:lpstr>Data Preprocessing </vt:lpstr>
      <vt:lpstr>Descriptive Analysis</vt:lpstr>
      <vt:lpstr>Time Series Analysis</vt:lpstr>
      <vt:lpstr>PowerPoint Presentation</vt:lpstr>
      <vt:lpstr>Seasonality Analysis Hourly, Daily, and Monthly Patterns</vt:lpstr>
      <vt:lpstr>PowerPoint Presentation</vt:lpstr>
      <vt:lpstr>Descriptive Analysis and Visualization </vt:lpstr>
      <vt:lpstr>PowerPoint Presentation</vt:lpstr>
      <vt:lpstr>PowerPoint Presentation</vt:lpstr>
      <vt:lpstr>Descriptive Analysis and Visualization- By Location</vt:lpstr>
      <vt:lpstr>Descriptive analysis and Visualization – Community areas, Different time dimensions</vt:lpstr>
      <vt:lpstr>PowerPoint Presentation</vt:lpstr>
      <vt:lpstr>PowerPoint Presentation</vt:lpstr>
      <vt:lpstr>PowerPoint Presentation</vt:lpstr>
      <vt:lpstr>PowerPoint Presentation</vt:lpstr>
      <vt:lpstr>Conclusion Insights and 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Seasonal Crime Analysis of Chicago</dc:title>
  <dc:creator>bhavya siro</dc:creator>
  <cp:lastModifiedBy>Bhavya Sirobhushanam</cp:lastModifiedBy>
  <cp:revision>3</cp:revision>
  <dcterms:created xsi:type="dcterms:W3CDTF">2023-12-04T02:20:41Z</dcterms:created>
  <dcterms:modified xsi:type="dcterms:W3CDTF">2023-12-07T03:42:27Z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